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711"/>
  </p:normalViewPr>
  <p:slideViewPr>
    <p:cSldViewPr snapToGrid="0">
      <p:cViewPr varScale="1">
        <p:scale>
          <a:sx n="116" d="100"/>
          <a:sy n="116" d="100"/>
        </p:scale>
        <p:origin x="6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DD14D-0166-8C47-875E-BA106C9F32D5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A9E19-B88A-A344-8EAC-4E3F13DCCCA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311502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CA9E19-B88A-A344-8EAC-4E3F13DCCCAC}" type="slidenum">
              <a:rPr kumimoji="1" lang="ko-KR" altLang="en-US" smtClean="0"/>
              <a:t>3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374371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902B3F-EABE-8CDE-8CBC-E5B271547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0995AB0-A303-98D2-CBE3-AAC90CF797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2922E9-392D-5010-E94A-E7AEEC33A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9765BC-23FB-7BBE-CD40-6B67DC4C7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220A71-2B13-B961-6E45-2CAE8E589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403370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E2A061-C349-D01C-F9F0-4C99C936D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4ADD3E7-685F-AB84-CC02-83602155E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4FF16E6-A8B6-E5F3-DB62-6189732E0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76E5797-0327-F47B-A0EC-A097301AF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54A7A8-32D9-E732-A841-8A5BF5292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44909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7CD94E-5BED-201A-27AD-D5FD9F993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04BB9F1-B774-9518-311A-29929E8A07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71BD6B-E796-E6CF-774F-C94C81D44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5B7CDEA-5831-0C8E-6E6C-001CAB7F0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D975542-0530-23E8-E752-E3479AE1B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49776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E9B3F6-3310-4E03-87BC-C7395594F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0F8FBD8-087A-4FB4-4E5C-1553FCBFD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FA4D9C-BE86-8FAD-FD4A-ED74D505F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5186531-C69A-215D-14E3-59A04D200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4DCFB0C-AF58-BAF3-DE9D-28B65107E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6456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96C1F9-9703-1616-C21E-245A0487E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A1FAD31-00E0-0BE1-77E2-CF5CECF22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CCB6ED-EBE1-3BC0-5D63-180EAB87E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6D6D65B-A80B-CBF5-ACD8-BB6690107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ADE78DD-E809-CA81-D86B-CDB3E6D00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7180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51ADDB-74A7-CA52-30B1-0EE043249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7A1F3D9-FF44-DD4D-AF38-841238C83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D398224-D136-3105-47BE-9198DDC9F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9AEEBD-6B45-DF70-51AC-6D6E4FEF2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10ED271-FA3E-6C66-14E1-A6FBE325A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FEA852-7571-1147-5B5A-32A7A9759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22804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104FA1-0AFD-CB17-F5F5-87F726670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4E9B0FA-48B9-6B09-D697-BCB1E8168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D8FBCD5-9897-7E4F-374E-9B6DFDD6F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41087AA-C2F1-82A2-D122-CDF6EB83C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3D02985-73D0-FB76-49A3-EC907F9252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0EABDD9-2E78-72A9-E7F4-0B05700F6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E869591-310B-1284-7640-50AA69759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15CA5A7-5380-870B-FD8A-D7C785439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7700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5098D8-1D02-90D3-6D0C-7C49B3458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B9540C3-2A8C-3302-A1F7-A808AF01A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57184DD-3038-8108-89F5-E51CD5720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B8577AA-693F-B4F3-F04F-AA7BF41EE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522906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00E3EDC-05CF-5643-1FC7-99A704DE9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8474359-EC8E-984B-F840-3FEEF579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59B9747-7862-239A-83BA-B706637F2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8922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E712298-583C-52D8-6EF7-944EB3B57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52371F-BA61-9E4E-A229-50A70587C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A112457-2474-D769-96EB-59654C538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0E9428-18CA-5C2D-853F-5FDA3D381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74C97E-8C70-A8E6-C2E6-04D8237DA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5166F85-BDA9-3436-81A2-568968E5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40608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6E5F4A-EC95-7844-6E3C-9204756A6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178C8C6-7E92-E244-A4DA-9F94A2820E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B4572BC-2255-185F-0CD4-43AE2FA5E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3B456F0-B3AB-8D83-B52D-D10C43ACF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7BF9F72-A574-8092-6296-21F52ED10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59A6BC2-0485-6FF8-7E61-65E3A4C54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19755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B3AFB2E-D1BB-9A81-4F59-7F5E3CC17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002383-FD03-77AC-8F20-A9E86F925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25EC31C-30C2-DAAC-0906-9553F6F722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343904-DAD5-1748-87F3-0C37DE9D30AA}" type="datetimeFigureOut">
              <a:rPr kumimoji="1" lang="ko-KR" altLang="en-US" smtClean="0"/>
              <a:t>2024. 12. 4.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5C830D-AEFC-5EB6-5779-85701E683C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3D7B9AF-10C4-8434-1FD8-D0D8CA367F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60657D-0FA9-4948-8AA7-82D3DE2855DA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909958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7F71BF-B5E9-B1A1-9ACA-3CE9E9280C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ko-KR" altLang="en-US"/>
              <a:t>테스트마스터</a:t>
            </a:r>
            <a:endParaRPr kumimoji="1"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0010EDE-768F-5445-B0AD-0CA3BEF9F9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960996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584B3C-DC94-41C1-E2F7-F8BC71BE1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/>
              <a:t>응답관리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2EF8D35F-1B47-80EC-068B-DE11E1F3780E}"/>
              </a:ext>
            </a:extLst>
          </p:cNvPr>
          <p:cNvSpPr/>
          <p:nvPr/>
        </p:nvSpPr>
        <p:spPr>
          <a:xfrm>
            <a:off x="6185209" y="3951142"/>
            <a:ext cx="1882051" cy="10713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 err="1"/>
              <a:t>eAPIM</a:t>
            </a:r>
            <a:endParaRPr kumimoji="1" lang="en-US" altLang="ko-KR" dirty="0"/>
          </a:p>
          <a:p>
            <a:pPr algn="ctr"/>
            <a:r>
              <a:rPr kumimoji="1" lang="en-US" altLang="ko-KR" dirty="0"/>
              <a:t>GW</a:t>
            </a:r>
          </a:p>
          <a:p>
            <a:pPr algn="ctr"/>
            <a:r>
              <a:rPr kumimoji="1" lang="en-US" altLang="ko-KR" dirty="0"/>
              <a:t>(</a:t>
            </a:r>
            <a:r>
              <a:rPr kumimoji="1" lang="ko-KR" altLang="en-US" dirty="0"/>
              <a:t>개발</a:t>
            </a:r>
            <a:r>
              <a:rPr kumimoji="1" lang="en-US" altLang="ko-KR" dirty="0"/>
              <a:t>)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5DA4F91A-7C67-567D-32F9-C56EBE198A65}"/>
              </a:ext>
            </a:extLst>
          </p:cNvPr>
          <p:cNvSpPr/>
          <p:nvPr/>
        </p:nvSpPr>
        <p:spPr>
          <a:xfrm>
            <a:off x="9364701" y="4403202"/>
            <a:ext cx="1882051" cy="10713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dirty="0"/>
              <a:t>테스트마스터</a:t>
            </a:r>
            <a:endParaRPr kumimoji="1" lang="en-US" altLang="ko-KR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B74D29A2-AE9C-DCD1-A7F2-450A9C4705A0}"/>
              </a:ext>
            </a:extLst>
          </p:cNvPr>
          <p:cNvSpPr/>
          <p:nvPr/>
        </p:nvSpPr>
        <p:spPr>
          <a:xfrm>
            <a:off x="6185216" y="5359707"/>
            <a:ext cx="1882050" cy="7150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dirty="0" err="1"/>
              <a:t>개발자포탈</a:t>
            </a:r>
            <a:endParaRPr kumimoji="1" lang="en-US" altLang="ko-KR" dirty="0"/>
          </a:p>
          <a:p>
            <a:pPr algn="ctr"/>
            <a:r>
              <a:rPr kumimoji="1" lang="ko-KR" altLang="en-US" dirty="0"/>
              <a:t>테스트베드</a:t>
            </a:r>
            <a:endParaRPr kumimoji="1" lang="en-US" altLang="ko-KR" dirty="0"/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E6A49DD8-7B44-FB91-FE19-1C0F0A6BF6AA}"/>
              </a:ext>
            </a:extLst>
          </p:cNvPr>
          <p:cNvCxnSpPr>
            <a:cxnSpLocks/>
            <a:stCxn id="86" idx="3"/>
            <a:endCxn id="5" idx="1"/>
          </p:cNvCxnSpPr>
          <p:nvPr/>
        </p:nvCxnSpPr>
        <p:spPr>
          <a:xfrm>
            <a:off x="1796547" y="4486588"/>
            <a:ext cx="4388662" cy="2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EE795EDD-A72F-127C-9BFC-DA6C1BE7D3D0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8067260" y="4486837"/>
            <a:ext cx="1297441" cy="4520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94B284F8-8401-590A-4829-39FE466B6BE2}"/>
              </a:ext>
            </a:extLst>
          </p:cNvPr>
          <p:cNvCxnSpPr>
            <a:cxnSpLocks/>
            <a:stCxn id="7" idx="3"/>
            <a:endCxn id="6" idx="1"/>
          </p:cNvCxnSpPr>
          <p:nvPr/>
        </p:nvCxnSpPr>
        <p:spPr>
          <a:xfrm flipV="1">
            <a:off x="8067266" y="4938897"/>
            <a:ext cx="1297435" cy="7783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8" name="그림 95">
            <a:extLst>
              <a:ext uri="{FF2B5EF4-FFF2-40B4-BE49-F238E27FC236}">
                <a16:creationId xmlns:a16="http://schemas.microsoft.com/office/drawing/2014/main" id="{688C5DFF-040E-8F9B-005C-1E668AD05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214" y="5507828"/>
            <a:ext cx="391709" cy="364770"/>
          </a:xfrm>
          <a:prstGeom prst="rect">
            <a:avLst/>
          </a:prstGeom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7F46DE16-9041-C527-999B-0421B524E213}"/>
              </a:ext>
            </a:extLst>
          </p:cNvPr>
          <p:cNvSpPr txBox="1"/>
          <p:nvPr/>
        </p:nvSpPr>
        <p:spPr>
          <a:xfrm>
            <a:off x="1180699" y="5930566"/>
            <a:ext cx="791242" cy="267382"/>
          </a:xfrm>
          <a:prstGeom prst="rect">
            <a:avLst/>
          </a:prstGeom>
        </p:spPr>
        <p:txBody>
          <a:bodyPr vert="horz" wrap="none" lIns="74295" tIns="37148" rIns="74295" bIns="37148" rtlCol="0" anchor="t" anchorCtr="0">
            <a:spAutoFit/>
          </a:bodyPr>
          <a:lstStyle/>
          <a:p>
            <a:pPr>
              <a:lnSpc>
                <a:spcPts val="1462"/>
              </a:lnSpc>
              <a:spcBef>
                <a:spcPct val="0"/>
              </a:spcBef>
            </a:pPr>
            <a:r>
              <a:rPr lang="ko-KR" altLang="en-US" sz="1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외부개발자</a:t>
            </a:r>
          </a:p>
        </p:txBody>
      </p:sp>
      <p:pic>
        <p:nvPicPr>
          <p:cNvPr id="80" name="Picture 401">
            <a:extLst>
              <a:ext uri="{FF2B5EF4-FFF2-40B4-BE49-F238E27FC236}">
                <a16:creationId xmlns:a16="http://schemas.microsoft.com/office/drawing/2014/main" id="{A8EB0C54-618D-5806-D069-055B0FEFA6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923" y="3568790"/>
            <a:ext cx="351693" cy="382136"/>
          </a:xfrm>
          <a:prstGeom prst="rect">
            <a:avLst/>
          </a:prstGeom>
        </p:spPr>
      </p:pic>
      <p:cxnSp>
        <p:nvCxnSpPr>
          <p:cNvPr id="81" name="Straight Connector 413">
            <a:extLst>
              <a:ext uri="{FF2B5EF4-FFF2-40B4-BE49-F238E27FC236}">
                <a16:creationId xmlns:a16="http://schemas.microsoft.com/office/drawing/2014/main" id="{44061D29-B1B8-4643-C943-1AC6DF1BBF07}"/>
              </a:ext>
            </a:extLst>
          </p:cNvPr>
          <p:cNvCxnSpPr>
            <a:cxnSpLocks/>
            <a:endCxn id="82" idx="0"/>
          </p:cNvCxnSpPr>
          <p:nvPr/>
        </p:nvCxnSpPr>
        <p:spPr>
          <a:xfrm>
            <a:off x="4226770" y="3951142"/>
            <a:ext cx="0" cy="2438433"/>
          </a:xfrm>
          <a:prstGeom prst="line">
            <a:avLst/>
          </a:prstGeom>
          <a:noFill/>
          <a:ln w="12700" cap="flat" cmpd="sng" algn="ctr">
            <a:solidFill>
              <a:schemeClr val="bg2">
                <a:lumMod val="90000"/>
              </a:schemeClr>
            </a:solidFill>
            <a:prstDash val="solid"/>
          </a:ln>
          <a:effectLst/>
        </p:spPr>
      </p:cxnSp>
      <p:pic>
        <p:nvPicPr>
          <p:cNvPr id="82" name="Picture 410">
            <a:extLst>
              <a:ext uri="{FF2B5EF4-FFF2-40B4-BE49-F238E27FC236}">
                <a16:creationId xmlns:a16="http://schemas.microsoft.com/office/drawing/2014/main" id="{A404BBE5-B66D-B2BD-318C-BFDD1F5B36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923" y="6389575"/>
            <a:ext cx="351693" cy="382136"/>
          </a:xfrm>
          <a:prstGeom prst="rect">
            <a:avLst/>
          </a:prstGeom>
        </p:spPr>
      </p:pic>
      <p:graphicFrame>
        <p:nvGraphicFramePr>
          <p:cNvPr id="86" name="개체 19">
            <a:extLst>
              <a:ext uri="{FF2B5EF4-FFF2-40B4-BE49-F238E27FC236}">
                <a16:creationId xmlns:a16="http://schemas.microsoft.com/office/drawing/2014/main" id="{AD2E8BCC-B47C-488B-441F-D01A2EDBF6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10863"/>
              </p:ext>
            </p:extLst>
          </p:nvPr>
        </p:nvGraphicFramePr>
        <p:xfrm>
          <a:off x="1388571" y="4228797"/>
          <a:ext cx="407976" cy="515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741464" imgH="947572" progId="Visio.Drawing.11">
                  <p:embed/>
                </p:oleObj>
              </mc:Choice>
              <mc:Fallback>
                <p:oleObj r:id="rId4" imgW="741464" imgH="947572" progId="Visio.Drawing.11">
                  <p:embed/>
                  <p:pic>
                    <p:nvPicPr>
                      <p:cNvPr id="150" name="개체 19">
                        <a:extLst>
                          <a:ext uri="{FF2B5EF4-FFF2-40B4-BE49-F238E27FC236}">
                            <a16:creationId xmlns:a16="http://schemas.microsoft.com/office/drawing/2014/main" id="{23764807-2978-9EA5-800D-412E259FC9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8571" y="4228797"/>
                        <a:ext cx="407976" cy="5155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TextBox 86">
            <a:extLst>
              <a:ext uri="{FF2B5EF4-FFF2-40B4-BE49-F238E27FC236}">
                <a16:creationId xmlns:a16="http://schemas.microsoft.com/office/drawing/2014/main" id="{9A9930FF-516D-4771-9304-354DA35B6F6F}"/>
              </a:ext>
            </a:extLst>
          </p:cNvPr>
          <p:cNvSpPr txBox="1"/>
          <p:nvPr/>
        </p:nvSpPr>
        <p:spPr>
          <a:xfrm>
            <a:off x="1196938" y="4775284"/>
            <a:ext cx="905056" cy="247248"/>
          </a:xfrm>
          <a:prstGeom prst="rect">
            <a:avLst/>
          </a:prstGeom>
        </p:spPr>
        <p:txBody>
          <a:bodyPr vert="horz" wrap="none" lIns="74295" tIns="37148" rIns="74295" bIns="37148" rtlCol="0" anchor="t" anchorCtr="0">
            <a:spAutoFit/>
          </a:bodyPr>
          <a:lstStyle/>
          <a:p>
            <a:pPr>
              <a:lnSpc>
                <a:spcPts val="1462"/>
              </a:lnSpc>
              <a:spcBef>
                <a:spcPct val="0"/>
              </a:spcBef>
            </a:pPr>
            <a:r>
              <a:rPr lang="en-US" altLang="ko-KR" sz="1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en-US" altLang="ko-KR" sz="1000" b="0" baseline="3000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rd</a:t>
            </a:r>
            <a:r>
              <a:rPr lang="en-US" altLang="ko-KR" sz="1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파티 서버</a:t>
            </a:r>
          </a:p>
        </p:txBody>
      </p:sp>
      <p:cxnSp>
        <p:nvCxnSpPr>
          <p:cNvPr id="91" name="직선 화살표 연결선 90">
            <a:extLst>
              <a:ext uri="{FF2B5EF4-FFF2-40B4-BE49-F238E27FC236}">
                <a16:creationId xmlns:a16="http://schemas.microsoft.com/office/drawing/2014/main" id="{41E5FFF3-42D8-743E-0EA0-A5D2D829FB42}"/>
              </a:ext>
            </a:extLst>
          </p:cNvPr>
          <p:cNvCxnSpPr>
            <a:cxnSpLocks/>
            <a:stCxn id="78" idx="3"/>
            <a:endCxn id="7" idx="1"/>
          </p:cNvCxnSpPr>
          <p:nvPr/>
        </p:nvCxnSpPr>
        <p:spPr>
          <a:xfrm>
            <a:off x="1763923" y="5690213"/>
            <a:ext cx="4421293" cy="27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FB2E45E1-96D1-5813-3F14-EF64586B0785}"/>
              </a:ext>
            </a:extLst>
          </p:cNvPr>
          <p:cNvSpPr txBox="1"/>
          <p:nvPr/>
        </p:nvSpPr>
        <p:spPr>
          <a:xfrm>
            <a:off x="838200" y="1575411"/>
            <a:ext cx="1051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-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테스트마스터는 </a:t>
            </a:r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Mock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서버 기능을 통해 개발 초기 단계에서도 테스트 환경을 제공</a:t>
            </a:r>
            <a:endParaRPr lang="en-US" altLang="ko-KR" b="0" dirty="0">
              <a:solidFill>
                <a:srgbClr val="000000"/>
              </a:solidFill>
              <a:effectLst/>
              <a:latin typeface="D2Coding" panose="020B0609020101020101" pitchFamily="49" charset="-127"/>
              <a:ea typeface="D2Coding" panose="020B0609020101020101" pitchFamily="49" charset="-127"/>
            </a:endParaRPr>
          </a:p>
          <a:p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-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개발 중인 </a:t>
            </a:r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API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가 준비되지 않아도 예상되는 응답을 생성하여 </a:t>
            </a:r>
            <a:r>
              <a:rPr lang="ko-KR" altLang="en-US" b="0" dirty="0" err="1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프론트엔드와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 </a:t>
            </a:r>
            <a:r>
              <a:rPr lang="ko-KR" altLang="en-US" b="0" dirty="0" err="1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백엔드의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 병렬 개발을 지원</a:t>
            </a:r>
            <a:endParaRPr lang="en-US" altLang="ko-KR" b="0" dirty="0">
              <a:solidFill>
                <a:srgbClr val="000000"/>
              </a:solidFill>
              <a:effectLst/>
              <a:latin typeface="D2Coding" panose="020B0609020101020101" pitchFamily="49" charset="-127"/>
              <a:ea typeface="D2Coding" panose="020B0609020101020101" pitchFamily="49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-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다양한 응답 상태 코드와 데이터</a:t>
            </a:r>
            <a:r>
              <a:rPr lang="en-US" altLang="ko-KR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, </a:t>
            </a:r>
            <a:r>
              <a:rPr lang="ko-KR" altLang="en-US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지연시간을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 설정 가능 </a:t>
            </a:r>
            <a:endParaRPr lang="en-US" altLang="ko-KR" b="0" dirty="0">
              <a:solidFill>
                <a:srgbClr val="000000"/>
              </a:solidFill>
              <a:effectLst/>
              <a:latin typeface="D2Coding" panose="020B0609020101020101" pitchFamily="49" charset="-127"/>
              <a:ea typeface="D2Coding" panose="020B0609020101020101" pitchFamily="49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-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실제 서버를 사용하지 않고도 빠르고 안정적인 테스트 환경을 제공</a:t>
            </a:r>
          </a:p>
          <a:p>
            <a:endParaRPr lang="ko-KR" altLang="en-US" b="0" dirty="0">
              <a:solidFill>
                <a:srgbClr val="000000"/>
              </a:solidFill>
              <a:effectLst/>
              <a:latin typeface="D2Coding" panose="020B0609020101020101" pitchFamily="49" charset="-127"/>
              <a:ea typeface="D2Coding" panose="020B060902010102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6896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53303-D272-9499-131F-01B126D41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1543DD-5A12-F071-DDAD-5717A3F5A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 dirty="0"/>
              <a:t>요청관리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871AB3F-1CCA-4596-062D-8294E170FBB4}"/>
              </a:ext>
            </a:extLst>
          </p:cNvPr>
          <p:cNvSpPr/>
          <p:nvPr/>
        </p:nvSpPr>
        <p:spPr>
          <a:xfrm>
            <a:off x="4362469" y="4780551"/>
            <a:ext cx="1882051" cy="10713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dirty="0"/>
              <a:t>테스트마스터</a:t>
            </a:r>
            <a:endParaRPr kumimoji="1" lang="en-US" altLang="ko-KR" dirty="0"/>
          </a:p>
        </p:txBody>
      </p:sp>
      <p:pic>
        <p:nvPicPr>
          <p:cNvPr id="78" name="그림 95">
            <a:extLst>
              <a:ext uri="{FF2B5EF4-FFF2-40B4-BE49-F238E27FC236}">
                <a16:creationId xmlns:a16="http://schemas.microsoft.com/office/drawing/2014/main" id="{924E3598-FEF6-34BF-F7D3-D07F82C88D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973" y="5133861"/>
            <a:ext cx="391709" cy="364770"/>
          </a:xfrm>
          <a:prstGeom prst="rect">
            <a:avLst/>
          </a:prstGeom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72BEABBC-255B-14BA-AE44-FB4A3DB665E4}"/>
              </a:ext>
            </a:extLst>
          </p:cNvPr>
          <p:cNvSpPr txBox="1"/>
          <p:nvPr/>
        </p:nvSpPr>
        <p:spPr>
          <a:xfrm>
            <a:off x="1898458" y="5556599"/>
            <a:ext cx="791242" cy="247248"/>
          </a:xfrm>
          <a:prstGeom prst="rect">
            <a:avLst/>
          </a:prstGeom>
        </p:spPr>
        <p:txBody>
          <a:bodyPr vert="horz" wrap="none" lIns="74295" tIns="37148" rIns="74295" bIns="37148" rtlCol="0" anchor="t" anchorCtr="0">
            <a:spAutoFit/>
          </a:bodyPr>
          <a:lstStyle/>
          <a:p>
            <a:pPr>
              <a:lnSpc>
                <a:spcPts val="1462"/>
              </a:lnSpc>
              <a:spcBef>
                <a:spcPct val="0"/>
              </a:spcBef>
            </a:pPr>
            <a:r>
              <a:rPr lang="ko-KR" altLang="en-US" sz="1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내</a:t>
            </a:r>
            <a:r>
              <a:rPr lang="ko-KR" altLang="en-US" sz="1000" b="0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부개발자</a:t>
            </a:r>
          </a:p>
        </p:txBody>
      </p:sp>
      <p:pic>
        <p:nvPicPr>
          <p:cNvPr id="80" name="Picture 401">
            <a:extLst>
              <a:ext uri="{FF2B5EF4-FFF2-40B4-BE49-F238E27FC236}">
                <a16:creationId xmlns:a16="http://schemas.microsoft.com/office/drawing/2014/main" id="{9CA874A1-B27C-BFD5-DA10-1608F5EF8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127" y="3965561"/>
            <a:ext cx="399896" cy="382136"/>
          </a:xfrm>
          <a:prstGeom prst="rect">
            <a:avLst/>
          </a:prstGeom>
        </p:spPr>
      </p:pic>
      <p:cxnSp>
        <p:nvCxnSpPr>
          <p:cNvPr id="81" name="Straight Connector 413">
            <a:extLst>
              <a:ext uri="{FF2B5EF4-FFF2-40B4-BE49-F238E27FC236}">
                <a16:creationId xmlns:a16="http://schemas.microsoft.com/office/drawing/2014/main" id="{E9091A83-4E8E-9E71-884E-84A17A8B7688}"/>
              </a:ext>
            </a:extLst>
          </p:cNvPr>
          <p:cNvCxnSpPr>
            <a:cxnSpLocks/>
            <a:stCxn id="80" idx="2"/>
            <a:endCxn id="82" idx="0"/>
          </p:cNvCxnSpPr>
          <p:nvPr/>
        </p:nvCxnSpPr>
        <p:spPr>
          <a:xfrm>
            <a:off x="3422075" y="4347697"/>
            <a:ext cx="0" cy="2128167"/>
          </a:xfrm>
          <a:prstGeom prst="line">
            <a:avLst/>
          </a:prstGeom>
          <a:noFill/>
          <a:ln w="12700" cap="flat" cmpd="sng" algn="ctr">
            <a:solidFill>
              <a:schemeClr val="bg2">
                <a:lumMod val="90000"/>
              </a:schemeClr>
            </a:solidFill>
            <a:prstDash val="solid"/>
          </a:ln>
          <a:effectLst/>
        </p:spPr>
      </p:cxnSp>
      <p:pic>
        <p:nvPicPr>
          <p:cNvPr id="82" name="Picture 410">
            <a:extLst>
              <a:ext uri="{FF2B5EF4-FFF2-40B4-BE49-F238E27FC236}">
                <a16:creationId xmlns:a16="http://schemas.microsoft.com/office/drawing/2014/main" id="{10B37562-15C6-647E-9CE5-A2BF85F25CB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127" y="6475864"/>
            <a:ext cx="399896" cy="382136"/>
          </a:xfrm>
          <a:prstGeom prst="rect">
            <a:avLst/>
          </a:prstGeom>
        </p:spPr>
      </p:pic>
      <p:cxnSp>
        <p:nvCxnSpPr>
          <p:cNvPr id="91" name="직선 화살표 연결선 90">
            <a:extLst>
              <a:ext uri="{FF2B5EF4-FFF2-40B4-BE49-F238E27FC236}">
                <a16:creationId xmlns:a16="http://schemas.microsoft.com/office/drawing/2014/main" id="{08145541-D8FA-7262-C3D8-7C4768D966FF}"/>
              </a:ext>
            </a:extLst>
          </p:cNvPr>
          <p:cNvCxnSpPr>
            <a:cxnSpLocks/>
            <a:stCxn id="78" idx="3"/>
          </p:cNvCxnSpPr>
          <p:nvPr/>
        </p:nvCxnSpPr>
        <p:spPr>
          <a:xfrm>
            <a:off x="2481682" y="5316246"/>
            <a:ext cx="188078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직사각형 7">
            <a:extLst>
              <a:ext uri="{FF2B5EF4-FFF2-40B4-BE49-F238E27FC236}">
                <a16:creationId xmlns:a16="http://schemas.microsoft.com/office/drawing/2014/main" id="{B12CA4D6-95F3-B973-0B44-D41ABF3B0CB8}"/>
              </a:ext>
            </a:extLst>
          </p:cNvPr>
          <p:cNvSpPr/>
          <p:nvPr/>
        </p:nvSpPr>
        <p:spPr>
          <a:xfrm>
            <a:off x="7361140" y="4574803"/>
            <a:ext cx="1882051" cy="6196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dirty="0"/>
              <a:t>내부 </a:t>
            </a:r>
            <a:r>
              <a:rPr kumimoji="1" lang="en-US" altLang="ko-KR" dirty="0"/>
              <a:t>API</a:t>
            </a:r>
          </a:p>
        </p:txBody>
      </p: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7D8DE1B5-B1B1-C2C1-1424-035C9D5EA359}"/>
              </a:ext>
            </a:extLst>
          </p:cNvPr>
          <p:cNvCxnSpPr>
            <a:cxnSpLocks/>
            <a:stCxn id="6" idx="3"/>
            <a:endCxn id="8" idx="1"/>
          </p:cNvCxnSpPr>
          <p:nvPr/>
        </p:nvCxnSpPr>
        <p:spPr>
          <a:xfrm flipV="1">
            <a:off x="6244520" y="4884652"/>
            <a:ext cx="1116620" cy="4315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8B37B367-5AE6-891B-D952-D732728B7909}"/>
              </a:ext>
            </a:extLst>
          </p:cNvPr>
          <p:cNvSpPr/>
          <p:nvPr/>
        </p:nvSpPr>
        <p:spPr>
          <a:xfrm>
            <a:off x="7361139" y="5575108"/>
            <a:ext cx="1882051" cy="61969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dirty="0"/>
              <a:t>내부 </a:t>
            </a:r>
            <a:r>
              <a:rPr kumimoji="1" lang="en-US" altLang="ko-KR" dirty="0"/>
              <a:t>API</a:t>
            </a:r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082949BF-6D0D-C9B5-DB12-29AC6E6286F2}"/>
              </a:ext>
            </a:extLst>
          </p:cNvPr>
          <p:cNvCxnSpPr>
            <a:cxnSpLocks/>
            <a:stCxn id="6" idx="3"/>
            <a:endCxn id="14" idx="1"/>
          </p:cNvCxnSpPr>
          <p:nvPr/>
        </p:nvCxnSpPr>
        <p:spPr>
          <a:xfrm>
            <a:off x="6244520" y="5316246"/>
            <a:ext cx="1116619" cy="5687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A77864D-EDA1-B1A0-AD86-73970CE93238}"/>
              </a:ext>
            </a:extLst>
          </p:cNvPr>
          <p:cNvSpPr txBox="1"/>
          <p:nvPr/>
        </p:nvSpPr>
        <p:spPr>
          <a:xfrm>
            <a:off x="440676" y="1690688"/>
            <a:ext cx="109461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-</a:t>
            </a:r>
            <a:r>
              <a:rPr lang="en-US" altLang="ko-KR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다양한 </a:t>
            </a:r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HTTP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메서드</a:t>
            </a:r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(GET, POST, PUT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등</a:t>
            </a:r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)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와 파라미터를 지원하며</a:t>
            </a:r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,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손쉽게 요청을 생성하고 테스트</a:t>
            </a:r>
            <a:endParaRPr lang="en-US" altLang="ko-KR" b="0" dirty="0">
              <a:solidFill>
                <a:srgbClr val="000000"/>
              </a:solidFill>
              <a:effectLst/>
              <a:latin typeface="D2Coding" panose="020B0609020101020101" pitchFamily="49" charset="-127"/>
              <a:ea typeface="D2Coding" panose="020B0609020101020101" pitchFamily="49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-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시나리오 기능</a:t>
            </a:r>
            <a:r>
              <a:rPr lang="en-US" altLang="ko-KR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: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여러 </a:t>
            </a:r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API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요청을 조합하여 시나리오를 생성하고</a:t>
            </a:r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,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실제 사용 사례에 가까운 테스트를 수행</a:t>
            </a:r>
            <a:endParaRPr lang="en-US" altLang="ko-KR" b="0" dirty="0">
              <a:solidFill>
                <a:srgbClr val="000000"/>
              </a:solidFill>
              <a:effectLst/>
              <a:latin typeface="D2Coding" panose="020B0609020101020101" pitchFamily="49" charset="-127"/>
              <a:ea typeface="D2Coding" panose="020B0609020101020101" pitchFamily="49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- </a:t>
            </a:r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Pre-Request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및 </a:t>
            </a:r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Post-Request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스크립트 지원</a:t>
            </a:r>
            <a:endParaRPr lang="en-US" altLang="ko-KR" dirty="0">
              <a:solidFill>
                <a:srgbClr val="000000"/>
              </a:solidFill>
              <a:latin typeface="D2Coding" panose="020B0609020101020101" pitchFamily="49" charset="-127"/>
              <a:ea typeface="D2Coding" panose="020B0609020101020101" pitchFamily="49" charset="-127"/>
            </a:endParaRPr>
          </a:p>
          <a:p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1.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요청 전 실행되는 스크립트를 통해 변수 값을 동적으로 생성하고 설정</a:t>
            </a:r>
          </a:p>
          <a:p>
            <a:r>
              <a:rPr lang="en-US" altLang="ko-KR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2. </a:t>
            </a:r>
            <a:r>
              <a:rPr lang="ko-KR" altLang="en-US" b="0" dirty="0">
                <a:solidFill>
                  <a:srgbClr val="000000"/>
                </a:solidFill>
                <a:effectLst/>
                <a:latin typeface="D2Coding" panose="020B0609020101020101" pitchFamily="49" charset="-127"/>
                <a:ea typeface="D2Coding" panose="020B0609020101020101" pitchFamily="49" charset="-127"/>
              </a:rPr>
              <a:t>요청 후 응답 데이터를 처리하고 변수에 저장하여 후속 요청에서 활용</a:t>
            </a:r>
            <a:endParaRPr lang="en-US" altLang="ko-KR" b="0" dirty="0">
              <a:solidFill>
                <a:srgbClr val="000000"/>
              </a:solidFill>
              <a:effectLst/>
              <a:latin typeface="D2Coding" panose="020B0609020101020101" pitchFamily="49" charset="-127"/>
              <a:ea typeface="D2Coding" panose="020B0609020101020101" pitchFamily="49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- </a:t>
            </a:r>
            <a:r>
              <a:rPr lang="ko-KR" altLang="en-US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시나리오 기반 간단한 부하</a:t>
            </a:r>
            <a:r>
              <a:rPr lang="en-US" altLang="ko-KR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 </a:t>
            </a:r>
            <a:r>
              <a:rPr lang="ko-KR" altLang="en-US" dirty="0">
                <a:solidFill>
                  <a:srgbClr val="000000"/>
                </a:solidFill>
                <a:latin typeface="D2Coding" panose="020B0609020101020101" pitchFamily="49" charset="-127"/>
                <a:ea typeface="D2Coding" panose="020B0609020101020101" pitchFamily="49" charset="-127"/>
              </a:rPr>
              <a:t>테스트 발생기</a:t>
            </a:r>
            <a:endParaRPr lang="ko-KR" altLang="en-US" b="0" dirty="0">
              <a:solidFill>
                <a:srgbClr val="000000"/>
              </a:solidFill>
              <a:effectLst/>
              <a:latin typeface="D2Coding" panose="020B0609020101020101" pitchFamily="49" charset="-127"/>
              <a:ea typeface="D2Coding" panose="020B060902010102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8231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143</Words>
  <Application>Microsoft Macintosh PowerPoint</Application>
  <PresentationFormat>와이드스크린</PresentationFormat>
  <Paragraphs>26</Paragraphs>
  <Slides>3</Slides>
  <Notes>1</Notes>
  <HiddenSlides>0</HiddenSlides>
  <MMClips>0</MMClips>
  <ScaleCrop>false</ScaleCrop>
  <HeadingPairs>
    <vt:vector size="8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맑은 고딕</vt:lpstr>
      <vt:lpstr>D2Coding</vt:lpstr>
      <vt:lpstr>Arial</vt:lpstr>
      <vt:lpstr>Office 테마</vt:lpstr>
      <vt:lpstr>Visio.Drawing.11</vt:lpstr>
      <vt:lpstr>테스트마스터</vt:lpstr>
      <vt:lpstr>응답관리</vt:lpstr>
      <vt:lpstr>요청관리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Sungpil Hyun</dc:creator>
  <cp:lastModifiedBy>Sungpil Hyun</cp:lastModifiedBy>
  <cp:revision>3</cp:revision>
  <dcterms:created xsi:type="dcterms:W3CDTF">2024-12-04T11:51:32Z</dcterms:created>
  <dcterms:modified xsi:type="dcterms:W3CDTF">2024-12-04T12:24:26Z</dcterms:modified>
</cp:coreProperties>
</file>