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  <p:sldMasterId id="2147483660" r:id="rId2"/>
    <p:sldMasterId id="2147483676" r:id="rId3"/>
  </p:sldMasterIdLst>
  <p:notesMasterIdLst>
    <p:notesMasterId r:id="rId60"/>
  </p:notesMasterIdLst>
  <p:handoutMasterIdLst>
    <p:handoutMasterId r:id="rId61"/>
  </p:handoutMasterIdLst>
  <p:sldIdLst>
    <p:sldId id="297" r:id="rId4"/>
    <p:sldId id="298" r:id="rId5"/>
    <p:sldId id="499" r:id="rId6"/>
    <p:sldId id="500" r:id="rId7"/>
    <p:sldId id="516" r:id="rId8"/>
    <p:sldId id="466" r:id="rId9"/>
    <p:sldId id="678" r:id="rId10"/>
    <p:sldId id="679" r:id="rId11"/>
    <p:sldId id="683" r:id="rId12"/>
    <p:sldId id="684" r:id="rId13"/>
    <p:sldId id="698" r:id="rId14"/>
    <p:sldId id="700" r:id="rId15"/>
    <p:sldId id="882" r:id="rId16"/>
    <p:sldId id="701" r:id="rId17"/>
    <p:sldId id="878" r:id="rId18"/>
    <p:sldId id="879" r:id="rId19"/>
    <p:sldId id="881" r:id="rId20"/>
    <p:sldId id="883" r:id="rId21"/>
    <p:sldId id="888" r:id="rId22"/>
    <p:sldId id="702" r:id="rId23"/>
    <p:sldId id="704" r:id="rId24"/>
    <p:sldId id="710" r:id="rId25"/>
    <p:sldId id="711" r:id="rId26"/>
    <p:sldId id="734" r:id="rId27"/>
    <p:sldId id="721" r:id="rId28"/>
    <p:sldId id="714" r:id="rId29"/>
    <p:sldId id="884" r:id="rId30"/>
    <p:sldId id="722" r:id="rId31"/>
    <p:sldId id="726" r:id="rId32"/>
    <p:sldId id="723" r:id="rId33"/>
    <p:sldId id="885" r:id="rId34"/>
    <p:sldId id="889" r:id="rId35"/>
    <p:sldId id="766" r:id="rId36"/>
    <p:sldId id="767" r:id="rId37"/>
    <p:sldId id="886" r:id="rId38"/>
    <p:sldId id="735" r:id="rId39"/>
    <p:sldId id="736" r:id="rId40"/>
    <p:sldId id="737" r:id="rId41"/>
    <p:sldId id="738" r:id="rId42"/>
    <p:sldId id="890" r:id="rId43"/>
    <p:sldId id="739" r:id="rId44"/>
    <p:sldId id="740" r:id="rId45"/>
    <p:sldId id="742" r:id="rId46"/>
    <p:sldId id="744" r:id="rId47"/>
    <p:sldId id="743" r:id="rId48"/>
    <p:sldId id="745" r:id="rId49"/>
    <p:sldId id="747" r:id="rId50"/>
    <p:sldId id="746" r:id="rId51"/>
    <p:sldId id="748" r:id="rId52"/>
    <p:sldId id="750" r:id="rId53"/>
    <p:sldId id="887" r:id="rId54"/>
    <p:sldId id="749" r:id="rId55"/>
    <p:sldId id="751" r:id="rId56"/>
    <p:sldId id="753" r:id="rId57"/>
    <p:sldId id="754" r:id="rId58"/>
    <p:sldId id="755" r:id="rId59"/>
  </p:sldIdLst>
  <p:sldSz cx="12192000" cy="6858000"/>
  <p:notesSz cx="6797675" cy="992822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1E023F75-461E-403C-84E6-4D19DC0E9108}">
          <p14:sldIdLst>
            <p14:sldId id="297"/>
            <p14:sldId id="298"/>
          </p14:sldIdLst>
        </p14:section>
        <p14:section name="UI 공통 표준 정의" id="{C11ECECF-04BA-4047-82ED-A897663D755C}">
          <p14:sldIdLst>
            <p14:sldId id="499"/>
            <p14:sldId id="500"/>
          </p14:sldIdLst>
        </p14:section>
        <p14:section name="IA" id="{50F3CEC4-D1D2-4994-8B5D-184775E7C53D}">
          <p14:sldIdLst>
            <p14:sldId id="516"/>
            <p14:sldId id="466"/>
          </p14:sldIdLst>
        </p14:section>
        <p14:section name="대시보드" id="{2BA88E46-2CC9-4B7C-8FEA-441158EE852A}">
          <p14:sldIdLst>
            <p14:sldId id="678"/>
            <p14:sldId id="679"/>
            <p14:sldId id="683"/>
            <p14:sldId id="684"/>
            <p14:sldId id="698"/>
            <p14:sldId id="700"/>
          </p14:sldIdLst>
        </p14:section>
        <p14:section name="기업관리" id="{23549CAD-B299-496D-839E-E167F7758CEE}">
          <p14:sldIdLst>
            <p14:sldId id="882"/>
            <p14:sldId id="701"/>
            <p14:sldId id="878"/>
            <p14:sldId id="879"/>
            <p14:sldId id="881"/>
          </p14:sldIdLst>
        </p14:section>
        <p14:section name="사용자 관리" id="{004F34E1-2D54-43BD-864B-D9D5CF85ADB3}">
          <p14:sldIdLst>
            <p14:sldId id="883"/>
            <p14:sldId id="888"/>
            <p14:sldId id="702"/>
            <p14:sldId id="704"/>
            <p14:sldId id="710"/>
            <p14:sldId id="711"/>
            <p14:sldId id="734"/>
            <p14:sldId id="721"/>
            <p14:sldId id="714"/>
          </p14:sldIdLst>
        </p14:section>
        <p14:section name="승인관리" id="{1D01F698-FB15-4057-9423-2525CA09A5E0}">
          <p14:sldIdLst>
            <p14:sldId id="884"/>
            <p14:sldId id="722"/>
            <p14:sldId id="726"/>
            <p14:sldId id="723"/>
          </p14:sldIdLst>
        </p14:section>
        <p14:section name="API 관리" id="{B66B4EFA-8978-4A48-9EB6-8030F6419B56}">
          <p14:sldIdLst>
            <p14:sldId id="885"/>
            <p14:sldId id="889"/>
            <p14:sldId id="766"/>
            <p14:sldId id="767"/>
          </p14:sldIdLst>
        </p14:section>
        <p14:section name="템플릿 관리" id="{389555D1-E6B5-4CB0-B45B-DDA604537722}">
          <p14:sldIdLst>
            <p14:sldId id="886"/>
            <p14:sldId id="735"/>
            <p14:sldId id="736"/>
            <p14:sldId id="737"/>
            <p14:sldId id="738"/>
          </p14:sldIdLst>
        </p14:section>
        <p14:section name="게시판 관리" id="{80392EEE-C565-413A-B4E1-70FC5FD1976C}">
          <p14:sldIdLst>
            <p14:sldId id="890"/>
            <p14:sldId id="739"/>
            <p14:sldId id="740"/>
            <p14:sldId id="742"/>
            <p14:sldId id="744"/>
            <p14:sldId id="743"/>
            <p14:sldId id="745"/>
            <p14:sldId id="747"/>
            <p14:sldId id="746"/>
            <p14:sldId id="748"/>
            <p14:sldId id="750"/>
          </p14:sldIdLst>
        </p14:section>
        <p14:section name="약관 관리" id="{3A49D260-EAF4-4B6F-9C57-56F17501EB66}">
          <p14:sldIdLst>
            <p14:sldId id="887"/>
            <p14:sldId id="749"/>
            <p14:sldId id="751"/>
            <p14:sldId id="753"/>
            <p14:sldId id="754"/>
            <p14:sldId id="75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9003"/>
    <a:srgbClr val="FF0000"/>
    <a:srgbClr val="0E0061"/>
    <a:srgbClr val="00B050"/>
    <a:srgbClr val="7878DE"/>
    <a:srgbClr val="0066FF"/>
    <a:srgbClr val="333F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79" autoAdjust="0"/>
    <p:restoredTop sz="96366" autoAdjust="0"/>
  </p:normalViewPr>
  <p:slideViewPr>
    <p:cSldViewPr>
      <p:cViewPr varScale="1">
        <p:scale>
          <a:sx n="114" d="100"/>
          <a:sy n="114" d="100"/>
        </p:scale>
        <p:origin x="44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1" d="100"/>
          <a:sy n="71" d="100"/>
        </p:scale>
        <p:origin x="3042" y="6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5" Type="http://schemas.openxmlformats.org/officeDocument/2006/relationships/slide" Target="slides/slide2.xml"/><Relationship Id="rId61" Type="http://schemas.openxmlformats.org/officeDocument/2006/relationships/handoutMaster" Target="handoutMasters/handoutMaster1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notesMaster" Target="notesMasters/notesMaster1.xml"/><Relationship Id="rId65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FD956D-BD58-43FF-9A2D-A64BCD138C9C}" type="datetimeFigureOut">
              <a:rPr lang="ko-KR" altLang="en-US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2024-10-04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9671"/>
            <a:ext cx="2946400" cy="4969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9671"/>
            <a:ext cx="2946400" cy="4969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018D7F-7B04-422E-AC8B-F4258D52F163}" type="slidenum">
              <a:rPr lang="ko-KR" altLang="en-US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‹#›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889759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3945C6D1-61CD-48BE-9F70-7F9197CAEA96}" type="datetimeFigureOut">
              <a:rPr lang="ko-KR" altLang="en-US" smtClean="0"/>
              <a:pPr/>
              <a:t>2024-10-04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91A4B3C7-CD2D-438D-A8CD-DCB8535E327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1485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122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defTabSz="91122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defTabSz="91122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defTabSz="91122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defTabSz="91122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>
              <a:spcBef>
                <a:spcPct val="0"/>
              </a:spcBef>
            </a:pPr>
            <a:fld id="{CA3B6700-FC6D-4545-9923-4FC6C1E7CDD4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pPr eaLnBrk="1" hangingPunct="1">
                <a:spcBef>
                  <a:spcPct val="0"/>
                </a:spcBef>
              </a:pPr>
              <a:t>1</a:t>
            </a:fld>
            <a:endParaRPr lang="en-US" altLang="ko-KR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44538"/>
            <a:ext cx="6616700" cy="3722687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ko-KR" altLang="ko-KR" dirty="0"/>
          </a:p>
        </p:txBody>
      </p:sp>
    </p:spTree>
    <p:extLst>
      <p:ext uri="{BB962C8B-B14F-4D97-AF65-F5344CB8AC3E}">
        <p14:creationId xmlns:p14="http://schemas.microsoft.com/office/powerpoint/2010/main" val="37902378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233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defTabSz="92233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defTabSz="92233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defTabSz="92233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defTabSz="92233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>
              <a:spcBef>
                <a:spcPct val="0"/>
              </a:spcBef>
            </a:pPr>
            <a:fld id="{1F7C22D3-3FE1-4950-8F6F-740CFFBD7B65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pPr eaLnBrk="1" hangingPunct="1">
                <a:spcBef>
                  <a:spcPct val="0"/>
                </a:spcBef>
              </a:pPr>
              <a:t>2</a:t>
            </a:fld>
            <a:endParaRPr lang="en-US" altLang="ko-KR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44538"/>
            <a:ext cx="6616700" cy="3722687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ko-KR" altLang="ko-KR" dirty="0"/>
          </a:p>
        </p:txBody>
      </p:sp>
    </p:spTree>
    <p:extLst>
      <p:ext uri="{BB962C8B-B14F-4D97-AF65-F5344CB8AC3E}">
        <p14:creationId xmlns:p14="http://schemas.microsoft.com/office/powerpoint/2010/main" val="15795463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A4B3C7-CD2D-438D-A8CD-DCB8535E327D}" type="slidenum">
              <a:rPr lang="ko-KR" altLang="en-US" smtClean="0"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958069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A4B3C7-CD2D-438D-A8CD-DCB8535E327D}" type="slidenum">
              <a:rPr lang="ko-KR" altLang="en-US" smtClean="0"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44061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6337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700791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158903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" name="Group 71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478035281"/>
              </p:ext>
            </p:extLst>
          </p:nvPr>
        </p:nvGraphicFramePr>
        <p:xfrm>
          <a:off x="158110" y="1160948"/>
          <a:ext cx="11875783" cy="5220380"/>
        </p:xfrm>
        <a:graphic>
          <a:graphicData uri="http://schemas.openxmlformats.org/drawingml/2006/table">
            <a:tbl>
              <a:tblPr/>
              <a:tblGrid>
                <a:gridCol w="96102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65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73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화면 구성</a:t>
                      </a: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3F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설명</a:t>
                      </a:r>
                    </a:p>
                  </a:txBody>
                  <a:tcPr marL="112537" marR="112537" marT="45721" marB="45721" anchor="ctr" anchorCtr="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3F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222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</a:t>
                      </a:r>
                    </a:p>
                  </a:txBody>
                  <a:tcPr marL="112537" marR="112537" marT="45721" marB="45721" anchor="ctr" anchorCtr="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endParaRPr kumimoji="1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Group 71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900393717"/>
              </p:ext>
            </p:extLst>
          </p:nvPr>
        </p:nvGraphicFramePr>
        <p:xfrm>
          <a:off x="177163" y="643402"/>
          <a:ext cx="11875785" cy="396244"/>
        </p:xfrm>
        <a:graphic>
          <a:graphicData uri="http://schemas.openxmlformats.org/drawingml/2006/table">
            <a:tbl>
              <a:tblPr/>
              <a:tblGrid>
                <a:gridCol w="1166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245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8417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965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33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화면 </a:t>
                      </a:r>
                      <a:r>
                        <a:rPr kumimoji="1" lang="en-US" altLang="ko-KR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ID</a:t>
                      </a: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화면 명</a:t>
                      </a: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화면 유형</a:t>
                      </a: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73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화면 설명</a:t>
                      </a:r>
                      <a:endParaRPr kumimoji="1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화면 경로</a:t>
                      </a: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파일 명</a:t>
                      </a: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7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텍스트 개체 틀 13"/>
          <p:cNvSpPr>
            <a:spLocks noGrp="1"/>
          </p:cNvSpPr>
          <p:nvPr>
            <p:ph type="body" sz="quarter" idx="17" hasCustomPrompt="1"/>
          </p:nvPr>
        </p:nvSpPr>
        <p:spPr>
          <a:xfrm>
            <a:off x="1348235" y="637625"/>
            <a:ext cx="4791195" cy="223351"/>
          </a:xfrm>
          <a:prstGeom prst="rect">
            <a:avLst/>
          </a:prstGeom>
        </p:spPr>
        <p:txBody>
          <a:bodyPr tIns="0" bIns="0" anchor="ctr"/>
          <a:lstStyle>
            <a:lvl1pPr marL="0" indent="0">
              <a:buNone/>
              <a:defRPr sz="700" baseline="0"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defRPr>
            </a:lvl1pPr>
            <a:lvl2pPr>
              <a:defRPr sz="738">
                <a:latin typeface="HY헤드라인M" pitchFamily="18" charset="-127"/>
                <a:ea typeface="HY헤드라인M" pitchFamily="18" charset="-127"/>
              </a:defRPr>
            </a:lvl2pPr>
            <a:lvl3pPr>
              <a:defRPr sz="738">
                <a:latin typeface="HY헤드라인M" pitchFamily="18" charset="-127"/>
                <a:ea typeface="HY헤드라인M" pitchFamily="18" charset="-127"/>
              </a:defRPr>
            </a:lvl3pPr>
            <a:lvl4pPr>
              <a:defRPr sz="738">
                <a:latin typeface="HY헤드라인M" pitchFamily="18" charset="-127"/>
                <a:ea typeface="HY헤드라인M" pitchFamily="18" charset="-127"/>
              </a:defRPr>
            </a:lvl4pPr>
            <a:lvl5pPr>
              <a:defRPr sz="738">
                <a:latin typeface="HY헤드라인M" pitchFamily="18" charset="-127"/>
                <a:ea typeface="HY헤드라인M" pitchFamily="18" charset="-127"/>
              </a:defRPr>
            </a:lvl5pPr>
          </a:lstStyle>
          <a:p>
            <a:pPr lvl="0"/>
            <a:r>
              <a:rPr lang="en-US" altLang="ko-KR" dirty="0"/>
              <a:t>HI-</a:t>
            </a:r>
            <a:r>
              <a:rPr lang="ko-KR" altLang="en-US" dirty="0"/>
              <a:t>구분</a:t>
            </a:r>
            <a:r>
              <a:rPr lang="en-US" altLang="ko-KR" dirty="0"/>
              <a:t>(</a:t>
            </a:r>
            <a:r>
              <a:rPr lang="ko-KR" altLang="en-US" dirty="0"/>
              <a:t>영문</a:t>
            </a:r>
            <a:r>
              <a:rPr lang="en-US" altLang="ko-KR" dirty="0"/>
              <a:t>3</a:t>
            </a:r>
            <a:r>
              <a:rPr lang="ko-KR" altLang="en-US" dirty="0"/>
              <a:t>자리</a:t>
            </a:r>
            <a:r>
              <a:rPr lang="en-US" altLang="ko-KR" dirty="0"/>
              <a:t>)-</a:t>
            </a:r>
            <a:r>
              <a:rPr lang="ko-KR" altLang="en-US" dirty="0"/>
              <a:t>일련번호</a:t>
            </a:r>
            <a:r>
              <a:rPr lang="en-US" altLang="ko-KR" dirty="0"/>
              <a:t>(</a:t>
            </a:r>
            <a:r>
              <a:rPr lang="ko-KR" altLang="en-US" dirty="0"/>
              <a:t>숫자</a:t>
            </a:r>
            <a:r>
              <a:rPr lang="en-US" altLang="ko-KR" dirty="0"/>
              <a:t>2</a:t>
            </a:r>
            <a:r>
              <a:rPr lang="ko-KR" altLang="en-US" dirty="0"/>
              <a:t>자리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텍스트 개체 틀 13"/>
          <p:cNvSpPr>
            <a:spLocks noGrp="1"/>
          </p:cNvSpPr>
          <p:nvPr>
            <p:ph type="body" sz="quarter" idx="18" hasCustomPrompt="1"/>
          </p:nvPr>
        </p:nvSpPr>
        <p:spPr>
          <a:xfrm>
            <a:off x="1343472" y="851450"/>
            <a:ext cx="4797617" cy="201288"/>
          </a:xfrm>
          <a:prstGeom prst="rect">
            <a:avLst/>
          </a:prstGeom>
        </p:spPr>
        <p:txBody>
          <a:bodyPr tIns="0" bIns="0" anchor="ctr"/>
          <a:lstStyle>
            <a:lvl1pPr marL="0" indent="0">
              <a:buNone/>
              <a:defRPr kumimoji="1" lang="ko-KR" altLang="en-US" sz="700" baseline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defRPr>
            </a:lvl1pPr>
            <a:lvl2pPr>
              <a:defRPr sz="738">
                <a:latin typeface="HY헤드라인M" pitchFamily="18" charset="-127"/>
                <a:ea typeface="HY헤드라인M" pitchFamily="18" charset="-127"/>
              </a:defRPr>
            </a:lvl2pPr>
            <a:lvl3pPr>
              <a:defRPr sz="738">
                <a:latin typeface="HY헤드라인M" pitchFamily="18" charset="-127"/>
                <a:ea typeface="HY헤드라인M" pitchFamily="18" charset="-127"/>
              </a:defRPr>
            </a:lvl3pPr>
            <a:lvl4pPr>
              <a:defRPr sz="738">
                <a:latin typeface="HY헤드라인M" pitchFamily="18" charset="-127"/>
                <a:ea typeface="HY헤드라인M" pitchFamily="18" charset="-127"/>
              </a:defRPr>
            </a:lvl4pPr>
            <a:lvl5pPr>
              <a:defRPr sz="738">
                <a:latin typeface="HY헤드라인M" pitchFamily="18" charset="-127"/>
                <a:ea typeface="HY헤드라인M" pitchFamily="18" charset="-127"/>
              </a:defRPr>
            </a:lvl5pPr>
          </a:lstStyle>
          <a:p>
            <a:pPr marL="0" lvl="0" indent="0" algn="l" rtl="0" eaLnBrk="0" fontAlgn="base" latinLnBrk="1" hangingPunct="0">
              <a:spcBef>
                <a:spcPct val="20000"/>
              </a:spcBef>
              <a:spcAft>
                <a:spcPct val="0"/>
              </a:spcAft>
              <a:buNone/>
            </a:pPr>
            <a:r>
              <a:rPr lang="ko-KR" altLang="en-US" dirty="0"/>
              <a:t>화면 </a:t>
            </a:r>
            <a:r>
              <a:rPr lang="ko-KR" altLang="en-US" dirty="0" err="1"/>
              <a:t>간략</a:t>
            </a:r>
            <a:r>
              <a:rPr lang="ko-KR" altLang="en-US" dirty="0"/>
              <a:t> 설명</a:t>
            </a:r>
          </a:p>
        </p:txBody>
      </p:sp>
      <p:sp>
        <p:nvSpPr>
          <p:cNvPr id="11" name="텍스트 개체 틀 13"/>
          <p:cNvSpPr>
            <a:spLocks noGrp="1"/>
          </p:cNvSpPr>
          <p:nvPr>
            <p:ph type="body" sz="quarter" idx="19" hasCustomPrompt="1"/>
          </p:nvPr>
        </p:nvSpPr>
        <p:spPr>
          <a:xfrm>
            <a:off x="7320137" y="643402"/>
            <a:ext cx="1584176" cy="188603"/>
          </a:xfrm>
          <a:prstGeom prst="rect">
            <a:avLst/>
          </a:prstGeom>
        </p:spPr>
        <p:txBody>
          <a:bodyPr tIns="0" bIns="0" anchor="ctr"/>
          <a:lstStyle>
            <a:lvl1pPr marL="0" indent="0">
              <a:buNone/>
              <a:defRPr kumimoji="1" lang="ko-KR" altLang="en-US" sz="700" baseline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defRPr>
            </a:lvl1pPr>
            <a:lvl2pPr>
              <a:defRPr sz="738">
                <a:latin typeface="HY헤드라인M" pitchFamily="18" charset="-127"/>
                <a:ea typeface="HY헤드라인M" pitchFamily="18" charset="-127"/>
              </a:defRPr>
            </a:lvl2pPr>
            <a:lvl3pPr>
              <a:defRPr sz="738">
                <a:latin typeface="HY헤드라인M" pitchFamily="18" charset="-127"/>
                <a:ea typeface="HY헤드라인M" pitchFamily="18" charset="-127"/>
              </a:defRPr>
            </a:lvl3pPr>
            <a:lvl4pPr>
              <a:defRPr sz="738">
                <a:latin typeface="HY헤드라인M" pitchFamily="18" charset="-127"/>
                <a:ea typeface="HY헤드라인M" pitchFamily="18" charset="-127"/>
              </a:defRPr>
            </a:lvl4pPr>
            <a:lvl5pPr>
              <a:defRPr sz="738">
                <a:latin typeface="HY헤드라인M" pitchFamily="18" charset="-127"/>
                <a:ea typeface="HY헤드라인M" pitchFamily="18" charset="-127"/>
              </a:defRPr>
            </a:lvl5pPr>
          </a:lstStyle>
          <a:p>
            <a:pPr marL="0" lvl="0" indent="0" algn="l" rtl="0" eaLnBrk="0" fontAlgn="base" latinLnBrk="1" hangingPunct="0">
              <a:spcBef>
                <a:spcPct val="20000"/>
              </a:spcBef>
              <a:spcAft>
                <a:spcPct val="0"/>
              </a:spcAft>
              <a:buNone/>
            </a:pPr>
            <a:r>
              <a:rPr lang="ko-KR" altLang="en-US" dirty="0"/>
              <a:t>화면 명</a:t>
            </a:r>
          </a:p>
        </p:txBody>
      </p:sp>
      <p:sp>
        <p:nvSpPr>
          <p:cNvPr id="12" name="텍스트 개체 틀 13"/>
          <p:cNvSpPr>
            <a:spLocks noGrp="1"/>
          </p:cNvSpPr>
          <p:nvPr>
            <p:ph type="body" sz="quarter" idx="22" hasCustomPrompt="1"/>
          </p:nvPr>
        </p:nvSpPr>
        <p:spPr>
          <a:xfrm>
            <a:off x="7320138" y="832006"/>
            <a:ext cx="1584176" cy="212802"/>
          </a:xfrm>
          <a:prstGeom prst="rect">
            <a:avLst/>
          </a:prstGeom>
        </p:spPr>
        <p:txBody>
          <a:bodyPr tIns="0" bIns="0" anchor="ctr"/>
          <a:lstStyle>
            <a:lvl1pPr marL="0" indent="0">
              <a:buNone/>
              <a:defRPr kumimoji="1" lang="ko-KR" altLang="en-US" sz="700" baseline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defRPr>
            </a:lvl1pPr>
            <a:lvl2pPr>
              <a:defRPr sz="738">
                <a:latin typeface="HY헤드라인M" pitchFamily="18" charset="-127"/>
                <a:ea typeface="HY헤드라인M" pitchFamily="18" charset="-127"/>
              </a:defRPr>
            </a:lvl2pPr>
            <a:lvl3pPr>
              <a:defRPr sz="738">
                <a:latin typeface="HY헤드라인M" pitchFamily="18" charset="-127"/>
                <a:ea typeface="HY헤드라인M" pitchFamily="18" charset="-127"/>
              </a:defRPr>
            </a:lvl3pPr>
            <a:lvl4pPr>
              <a:defRPr sz="738">
                <a:latin typeface="HY헤드라인M" pitchFamily="18" charset="-127"/>
                <a:ea typeface="HY헤드라인M" pitchFamily="18" charset="-127"/>
              </a:defRPr>
            </a:lvl4pPr>
            <a:lvl5pPr>
              <a:defRPr sz="738">
                <a:latin typeface="HY헤드라인M" pitchFamily="18" charset="-127"/>
                <a:ea typeface="HY헤드라인M" pitchFamily="18" charset="-127"/>
              </a:defRPr>
            </a:lvl5pPr>
          </a:lstStyle>
          <a:p>
            <a:pPr marL="0" lvl="0" indent="0" algn="l" rtl="0" eaLnBrk="0" fontAlgn="base" latinLnBrk="1" hangingPunct="0">
              <a:spcBef>
                <a:spcPct val="20000"/>
              </a:spcBef>
              <a:spcAft>
                <a:spcPct val="0"/>
              </a:spcAft>
              <a:buNone/>
            </a:pPr>
            <a:r>
              <a:rPr lang="ko-KR" altLang="en-US" dirty="0"/>
              <a:t>화면 경로</a:t>
            </a:r>
          </a:p>
        </p:txBody>
      </p:sp>
      <p:sp>
        <p:nvSpPr>
          <p:cNvPr id="13" name="텍스트 개체 틀 13"/>
          <p:cNvSpPr>
            <a:spLocks noGrp="1"/>
          </p:cNvSpPr>
          <p:nvPr>
            <p:ph type="body" sz="quarter" idx="23" hasCustomPrompt="1"/>
          </p:nvPr>
        </p:nvSpPr>
        <p:spPr>
          <a:xfrm>
            <a:off x="10056439" y="637625"/>
            <a:ext cx="1977453" cy="200244"/>
          </a:xfrm>
          <a:prstGeom prst="rect">
            <a:avLst/>
          </a:prstGeom>
        </p:spPr>
        <p:txBody>
          <a:bodyPr tIns="0" bIns="0" anchor="ctr"/>
          <a:lstStyle>
            <a:lvl1pPr marL="0" indent="0">
              <a:buNone/>
              <a:defRPr kumimoji="1" lang="ko-KR" altLang="en-US" sz="700" baseline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defRPr>
            </a:lvl1pPr>
            <a:lvl2pPr>
              <a:defRPr sz="738">
                <a:latin typeface="HY헤드라인M" pitchFamily="18" charset="-127"/>
                <a:ea typeface="HY헤드라인M" pitchFamily="18" charset="-127"/>
              </a:defRPr>
            </a:lvl2pPr>
            <a:lvl3pPr>
              <a:defRPr sz="738">
                <a:latin typeface="HY헤드라인M" pitchFamily="18" charset="-127"/>
                <a:ea typeface="HY헤드라인M" pitchFamily="18" charset="-127"/>
              </a:defRPr>
            </a:lvl3pPr>
            <a:lvl4pPr>
              <a:defRPr sz="738">
                <a:latin typeface="HY헤드라인M" pitchFamily="18" charset="-127"/>
                <a:ea typeface="HY헤드라인M" pitchFamily="18" charset="-127"/>
              </a:defRPr>
            </a:lvl4pPr>
            <a:lvl5pPr>
              <a:defRPr sz="738">
                <a:latin typeface="HY헤드라인M" pitchFamily="18" charset="-127"/>
                <a:ea typeface="HY헤드라인M" pitchFamily="18" charset="-127"/>
              </a:defRPr>
            </a:lvl5pPr>
          </a:lstStyle>
          <a:p>
            <a:pPr marL="0" lvl="0" indent="0" algn="l" rtl="0" eaLnBrk="0" fontAlgn="base" latinLnBrk="1" hangingPunct="0">
              <a:spcBef>
                <a:spcPct val="20000"/>
              </a:spcBef>
              <a:spcAft>
                <a:spcPct val="0"/>
              </a:spcAft>
              <a:buNone/>
            </a:pPr>
            <a:r>
              <a:rPr lang="ko-KR" altLang="en-US" dirty="0"/>
              <a:t>화면 유형</a:t>
            </a:r>
          </a:p>
        </p:txBody>
      </p:sp>
      <p:sp>
        <p:nvSpPr>
          <p:cNvPr id="14" name="텍스트 개체 틀 13"/>
          <p:cNvSpPr>
            <a:spLocks noGrp="1"/>
          </p:cNvSpPr>
          <p:nvPr>
            <p:ph type="body" sz="quarter" idx="24" hasCustomPrompt="1"/>
          </p:nvPr>
        </p:nvSpPr>
        <p:spPr>
          <a:xfrm>
            <a:off x="10056439" y="845948"/>
            <a:ext cx="1977453" cy="200244"/>
          </a:xfrm>
          <a:prstGeom prst="rect">
            <a:avLst/>
          </a:prstGeom>
        </p:spPr>
        <p:txBody>
          <a:bodyPr tIns="0" bIns="0" anchor="ctr"/>
          <a:lstStyle>
            <a:lvl1pPr marL="0" indent="0">
              <a:buNone/>
              <a:defRPr kumimoji="1" lang="ko-KR" altLang="en-US" sz="700" baseline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defRPr>
            </a:lvl1pPr>
            <a:lvl2pPr>
              <a:defRPr sz="738">
                <a:latin typeface="HY헤드라인M" pitchFamily="18" charset="-127"/>
                <a:ea typeface="HY헤드라인M" pitchFamily="18" charset="-127"/>
              </a:defRPr>
            </a:lvl2pPr>
            <a:lvl3pPr>
              <a:defRPr sz="738">
                <a:latin typeface="HY헤드라인M" pitchFamily="18" charset="-127"/>
                <a:ea typeface="HY헤드라인M" pitchFamily="18" charset="-127"/>
              </a:defRPr>
            </a:lvl3pPr>
            <a:lvl4pPr>
              <a:defRPr sz="738">
                <a:latin typeface="HY헤드라인M" pitchFamily="18" charset="-127"/>
                <a:ea typeface="HY헤드라인M" pitchFamily="18" charset="-127"/>
              </a:defRPr>
            </a:lvl4pPr>
            <a:lvl5pPr>
              <a:defRPr sz="738">
                <a:latin typeface="HY헤드라인M" pitchFamily="18" charset="-127"/>
                <a:ea typeface="HY헤드라인M" pitchFamily="18" charset="-127"/>
              </a:defRPr>
            </a:lvl5pPr>
          </a:lstStyle>
          <a:p>
            <a:pPr marL="0" lvl="0" indent="0" algn="l" rtl="0" eaLnBrk="0" fontAlgn="base" latinLnBrk="1" hangingPunct="0">
              <a:spcBef>
                <a:spcPct val="20000"/>
              </a:spcBef>
              <a:spcAft>
                <a:spcPct val="0"/>
              </a:spcAft>
              <a:buNone/>
            </a:pPr>
            <a:r>
              <a:rPr lang="ko-KR" altLang="en-US" dirty="0"/>
              <a:t>파일 명</a:t>
            </a:r>
          </a:p>
        </p:txBody>
      </p:sp>
    </p:spTree>
    <p:extLst>
      <p:ext uri="{BB962C8B-B14F-4D97-AF65-F5344CB8AC3E}">
        <p14:creationId xmlns:p14="http://schemas.microsoft.com/office/powerpoint/2010/main" val="324861589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" name="Group 71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519400970"/>
              </p:ext>
            </p:extLst>
          </p:nvPr>
        </p:nvGraphicFramePr>
        <p:xfrm>
          <a:off x="158110" y="1160948"/>
          <a:ext cx="11875783" cy="5220380"/>
        </p:xfrm>
        <a:graphic>
          <a:graphicData uri="http://schemas.openxmlformats.org/drawingml/2006/table">
            <a:tbl>
              <a:tblPr/>
              <a:tblGrid>
                <a:gridCol w="96102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65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73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화면 구성</a:t>
                      </a: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3F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설명</a:t>
                      </a:r>
                    </a:p>
                  </a:txBody>
                  <a:tcPr marL="112537" marR="112537" marT="45721" marB="45721" anchor="ctr" anchorCtr="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3F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222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</a:t>
                      </a:r>
                    </a:p>
                  </a:txBody>
                  <a:tcPr marL="112537" marR="112537" marT="45721" marB="45721" anchor="ctr" anchorCtr="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endParaRPr kumimoji="1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Group 71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314774599"/>
              </p:ext>
            </p:extLst>
          </p:nvPr>
        </p:nvGraphicFramePr>
        <p:xfrm>
          <a:off x="177163" y="643402"/>
          <a:ext cx="11875785" cy="396244"/>
        </p:xfrm>
        <a:graphic>
          <a:graphicData uri="http://schemas.openxmlformats.org/drawingml/2006/table">
            <a:tbl>
              <a:tblPr/>
              <a:tblGrid>
                <a:gridCol w="1166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245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8417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965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33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화면 </a:t>
                      </a:r>
                      <a:r>
                        <a:rPr kumimoji="1" lang="en-US" altLang="ko-KR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ID</a:t>
                      </a: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화면 명</a:t>
                      </a: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화면 유형</a:t>
                      </a: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73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화면 설명</a:t>
                      </a:r>
                      <a:endParaRPr kumimoji="1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화면 경로</a:t>
                      </a: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파일 명</a:t>
                      </a: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7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텍스트 개체 틀 13"/>
          <p:cNvSpPr>
            <a:spLocks noGrp="1"/>
          </p:cNvSpPr>
          <p:nvPr>
            <p:ph type="body" sz="quarter" idx="17" hasCustomPrompt="1"/>
          </p:nvPr>
        </p:nvSpPr>
        <p:spPr>
          <a:xfrm>
            <a:off x="1348235" y="637625"/>
            <a:ext cx="4791195" cy="223351"/>
          </a:xfrm>
          <a:prstGeom prst="rect">
            <a:avLst/>
          </a:prstGeom>
        </p:spPr>
        <p:txBody>
          <a:bodyPr tIns="0" bIns="0" anchor="ctr"/>
          <a:lstStyle>
            <a:lvl1pPr marL="0" indent="0">
              <a:buNone/>
              <a:defRPr sz="700" baseline="0"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defRPr>
            </a:lvl1pPr>
            <a:lvl2pPr>
              <a:defRPr sz="738">
                <a:latin typeface="HY헤드라인M" pitchFamily="18" charset="-127"/>
                <a:ea typeface="HY헤드라인M" pitchFamily="18" charset="-127"/>
              </a:defRPr>
            </a:lvl2pPr>
            <a:lvl3pPr>
              <a:defRPr sz="738">
                <a:latin typeface="HY헤드라인M" pitchFamily="18" charset="-127"/>
                <a:ea typeface="HY헤드라인M" pitchFamily="18" charset="-127"/>
              </a:defRPr>
            </a:lvl3pPr>
            <a:lvl4pPr>
              <a:defRPr sz="738">
                <a:latin typeface="HY헤드라인M" pitchFamily="18" charset="-127"/>
                <a:ea typeface="HY헤드라인M" pitchFamily="18" charset="-127"/>
              </a:defRPr>
            </a:lvl4pPr>
            <a:lvl5pPr>
              <a:defRPr sz="738">
                <a:latin typeface="HY헤드라인M" pitchFamily="18" charset="-127"/>
                <a:ea typeface="HY헤드라인M" pitchFamily="18" charset="-127"/>
              </a:defRPr>
            </a:lvl5pPr>
          </a:lstStyle>
          <a:p>
            <a:pPr lvl="0"/>
            <a:r>
              <a:rPr lang="en-US" altLang="ko-KR" dirty="0"/>
              <a:t>HI-</a:t>
            </a:r>
            <a:r>
              <a:rPr lang="ko-KR" altLang="en-US" dirty="0"/>
              <a:t>구분</a:t>
            </a:r>
            <a:r>
              <a:rPr lang="en-US" altLang="ko-KR" dirty="0"/>
              <a:t>(</a:t>
            </a:r>
            <a:r>
              <a:rPr lang="ko-KR" altLang="en-US" dirty="0"/>
              <a:t>영문</a:t>
            </a:r>
            <a:r>
              <a:rPr lang="en-US" altLang="ko-KR" dirty="0"/>
              <a:t>3</a:t>
            </a:r>
            <a:r>
              <a:rPr lang="ko-KR" altLang="en-US" dirty="0"/>
              <a:t>자리</a:t>
            </a:r>
            <a:r>
              <a:rPr lang="en-US" altLang="ko-KR" dirty="0"/>
              <a:t>)-</a:t>
            </a:r>
            <a:r>
              <a:rPr lang="ko-KR" altLang="en-US" dirty="0"/>
              <a:t>일련번호</a:t>
            </a:r>
            <a:r>
              <a:rPr lang="en-US" altLang="ko-KR" dirty="0"/>
              <a:t>(</a:t>
            </a:r>
            <a:r>
              <a:rPr lang="ko-KR" altLang="en-US" dirty="0"/>
              <a:t>숫자</a:t>
            </a:r>
            <a:r>
              <a:rPr lang="en-US" altLang="ko-KR" dirty="0"/>
              <a:t>2</a:t>
            </a:r>
            <a:r>
              <a:rPr lang="ko-KR" altLang="en-US" dirty="0"/>
              <a:t>자리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텍스트 개체 틀 13"/>
          <p:cNvSpPr>
            <a:spLocks noGrp="1"/>
          </p:cNvSpPr>
          <p:nvPr>
            <p:ph type="body" sz="quarter" idx="18" hasCustomPrompt="1"/>
          </p:nvPr>
        </p:nvSpPr>
        <p:spPr>
          <a:xfrm>
            <a:off x="1343472" y="851450"/>
            <a:ext cx="4797617" cy="201288"/>
          </a:xfrm>
          <a:prstGeom prst="rect">
            <a:avLst/>
          </a:prstGeom>
        </p:spPr>
        <p:txBody>
          <a:bodyPr tIns="0" bIns="0" anchor="ctr"/>
          <a:lstStyle>
            <a:lvl1pPr marL="0" indent="0">
              <a:buNone/>
              <a:defRPr kumimoji="1" lang="ko-KR" altLang="en-US" sz="700" baseline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defRPr>
            </a:lvl1pPr>
            <a:lvl2pPr>
              <a:defRPr sz="738">
                <a:latin typeface="HY헤드라인M" pitchFamily="18" charset="-127"/>
                <a:ea typeface="HY헤드라인M" pitchFamily="18" charset="-127"/>
              </a:defRPr>
            </a:lvl2pPr>
            <a:lvl3pPr>
              <a:defRPr sz="738">
                <a:latin typeface="HY헤드라인M" pitchFamily="18" charset="-127"/>
                <a:ea typeface="HY헤드라인M" pitchFamily="18" charset="-127"/>
              </a:defRPr>
            </a:lvl3pPr>
            <a:lvl4pPr>
              <a:defRPr sz="738">
                <a:latin typeface="HY헤드라인M" pitchFamily="18" charset="-127"/>
                <a:ea typeface="HY헤드라인M" pitchFamily="18" charset="-127"/>
              </a:defRPr>
            </a:lvl4pPr>
            <a:lvl5pPr>
              <a:defRPr sz="738">
                <a:latin typeface="HY헤드라인M" pitchFamily="18" charset="-127"/>
                <a:ea typeface="HY헤드라인M" pitchFamily="18" charset="-127"/>
              </a:defRPr>
            </a:lvl5pPr>
          </a:lstStyle>
          <a:p>
            <a:pPr marL="0" lvl="0" indent="0" algn="l" rtl="0" eaLnBrk="0" fontAlgn="base" latinLnBrk="1" hangingPunct="0">
              <a:spcBef>
                <a:spcPct val="20000"/>
              </a:spcBef>
              <a:spcAft>
                <a:spcPct val="0"/>
              </a:spcAft>
              <a:buNone/>
            </a:pPr>
            <a:r>
              <a:rPr lang="ko-KR" altLang="en-US" dirty="0"/>
              <a:t>화면 </a:t>
            </a:r>
            <a:r>
              <a:rPr lang="ko-KR" altLang="en-US" dirty="0" err="1"/>
              <a:t>간략</a:t>
            </a:r>
            <a:r>
              <a:rPr lang="ko-KR" altLang="en-US" dirty="0"/>
              <a:t> 설명</a:t>
            </a:r>
          </a:p>
        </p:txBody>
      </p:sp>
      <p:sp>
        <p:nvSpPr>
          <p:cNvPr id="11" name="텍스트 개체 틀 13"/>
          <p:cNvSpPr>
            <a:spLocks noGrp="1"/>
          </p:cNvSpPr>
          <p:nvPr>
            <p:ph type="body" sz="quarter" idx="19" hasCustomPrompt="1"/>
          </p:nvPr>
        </p:nvSpPr>
        <p:spPr>
          <a:xfrm>
            <a:off x="7320137" y="643402"/>
            <a:ext cx="1584176" cy="188603"/>
          </a:xfrm>
          <a:prstGeom prst="rect">
            <a:avLst/>
          </a:prstGeom>
        </p:spPr>
        <p:txBody>
          <a:bodyPr tIns="0" bIns="0" anchor="ctr"/>
          <a:lstStyle>
            <a:lvl1pPr marL="0" indent="0">
              <a:buNone/>
              <a:defRPr kumimoji="1" lang="ko-KR" altLang="en-US" sz="700" baseline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defRPr>
            </a:lvl1pPr>
            <a:lvl2pPr>
              <a:defRPr sz="738">
                <a:latin typeface="HY헤드라인M" pitchFamily="18" charset="-127"/>
                <a:ea typeface="HY헤드라인M" pitchFamily="18" charset="-127"/>
              </a:defRPr>
            </a:lvl2pPr>
            <a:lvl3pPr>
              <a:defRPr sz="738">
                <a:latin typeface="HY헤드라인M" pitchFamily="18" charset="-127"/>
                <a:ea typeface="HY헤드라인M" pitchFamily="18" charset="-127"/>
              </a:defRPr>
            </a:lvl3pPr>
            <a:lvl4pPr>
              <a:defRPr sz="738">
                <a:latin typeface="HY헤드라인M" pitchFamily="18" charset="-127"/>
                <a:ea typeface="HY헤드라인M" pitchFamily="18" charset="-127"/>
              </a:defRPr>
            </a:lvl4pPr>
            <a:lvl5pPr>
              <a:defRPr sz="738">
                <a:latin typeface="HY헤드라인M" pitchFamily="18" charset="-127"/>
                <a:ea typeface="HY헤드라인M" pitchFamily="18" charset="-127"/>
              </a:defRPr>
            </a:lvl5pPr>
          </a:lstStyle>
          <a:p>
            <a:pPr marL="0" lvl="0" indent="0" algn="l" rtl="0" eaLnBrk="0" fontAlgn="base" latinLnBrk="1" hangingPunct="0">
              <a:spcBef>
                <a:spcPct val="20000"/>
              </a:spcBef>
              <a:spcAft>
                <a:spcPct val="0"/>
              </a:spcAft>
              <a:buNone/>
            </a:pPr>
            <a:r>
              <a:rPr lang="ko-KR" altLang="en-US" dirty="0"/>
              <a:t>화면 명</a:t>
            </a:r>
          </a:p>
        </p:txBody>
      </p:sp>
      <p:sp>
        <p:nvSpPr>
          <p:cNvPr id="12" name="텍스트 개체 틀 13"/>
          <p:cNvSpPr>
            <a:spLocks noGrp="1"/>
          </p:cNvSpPr>
          <p:nvPr>
            <p:ph type="body" sz="quarter" idx="22" hasCustomPrompt="1"/>
          </p:nvPr>
        </p:nvSpPr>
        <p:spPr>
          <a:xfrm>
            <a:off x="7320138" y="832006"/>
            <a:ext cx="1584176" cy="212802"/>
          </a:xfrm>
          <a:prstGeom prst="rect">
            <a:avLst/>
          </a:prstGeom>
        </p:spPr>
        <p:txBody>
          <a:bodyPr tIns="0" bIns="0" anchor="ctr"/>
          <a:lstStyle>
            <a:lvl1pPr marL="0" indent="0">
              <a:buNone/>
              <a:defRPr kumimoji="1" lang="ko-KR" altLang="en-US" sz="700" baseline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defRPr>
            </a:lvl1pPr>
            <a:lvl2pPr>
              <a:defRPr sz="738">
                <a:latin typeface="HY헤드라인M" pitchFamily="18" charset="-127"/>
                <a:ea typeface="HY헤드라인M" pitchFamily="18" charset="-127"/>
              </a:defRPr>
            </a:lvl2pPr>
            <a:lvl3pPr>
              <a:defRPr sz="738">
                <a:latin typeface="HY헤드라인M" pitchFamily="18" charset="-127"/>
                <a:ea typeface="HY헤드라인M" pitchFamily="18" charset="-127"/>
              </a:defRPr>
            </a:lvl3pPr>
            <a:lvl4pPr>
              <a:defRPr sz="738">
                <a:latin typeface="HY헤드라인M" pitchFamily="18" charset="-127"/>
                <a:ea typeface="HY헤드라인M" pitchFamily="18" charset="-127"/>
              </a:defRPr>
            </a:lvl4pPr>
            <a:lvl5pPr>
              <a:defRPr sz="738">
                <a:latin typeface="HY헤드라인M" pitchFamily="18" charset="-127"/>
                <a:ea typeface="HY헤드라인M" pitchFamily="18" charset="-127"/>
              </a:defRPr>
            </a:lvl5pPr>
          </a:lstStyle>
          <a:p>
            <a:pPr marL="0" lvl="0" indent="0" algn="l" rtl="0" eaLnBrk="0" fontAlgn="base" latinLnBrk="1" hangingPunct="0">
              <a:spcBef>
                <a:spcPct val="20000"/>
              </a:spcBef>
              <a:spcAft>
                <a:spcPct val="0"/>
              </a:spcAft>
              <a:buNone/>
            </a:pPr>
            <a:r>
              <a:rPr lang="ko-KR" altLang="en-US" dirty="0"/>
              <a:t>화면 경로</a:t>
            </a:r>
          </a:p>
        </p:txBody>
      </p:sp>
      <p:sp>
        <p:nvSpPr>
          <p:cNvPr id="13" name="텍스트 개체 틀 13"/>
          <p:cNvSpPr>
            <a:spLocks noGrp="1"/>
          </p:cNvSpPr>
          <p:nvPr>
            <p:ph type="body" sz="quarter" idx="23" hasCustomPrompt="1"/>
          </p:nvPr>
        </p:nvSpPr>
        <p:spPr>
          <a:xfrm>
            <a:off x="10056439" y="637625"/>
            <a:ext cx="1977453" cy="200244"/>
          </a:xfrm>
          <a:prstGeom prst="rect">
            <a:avLst/>
          </a:prstGeom>
        </p:spPr>
        <p:txBody>
          <a:bodyPr tIns="0" bIns="0" anchor="ctr"/>
          <a:lstStyle>
            <a:lvl1pPr marL="0" indent="0">
              <a:buNone/>
              <a:defRPr kumimoji="1" lang="ko-KR" altLang="en-US" sz="700" baseline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defRPr>
            </a:lvl1pPr>
            <a:lvl2pPr>
              <a:defRPr sz="738">
                <a:latin typeface="HY헤드라인M" pitchFamily="18" charset="-127"/>
                <a:ea typeface="HY헤드라인M" pitchFamily="18" charset="-127"/>
              </a:defRPr>
            </a:lvl2pPr>
            <a:lvl3pPr>
              <a:defRPr sz="738">
                <a:latin typeface="HY헤드라인M" pitchFamily="18" charset="-127"/>
                <a:ea typeface="HY헤드라인M" pitchFamily="18" charset="-127"/>
              </a:defRPr>
            </a:lvl3pPr>
            <a:lvl4pPr>
              <a:defRPr sz="738">
                <a:latin typeface="HY헤드라인M" pitchFamily="18" charset="-127"/>
                <a:ea typeface="HY헤드라인M" pitchFamily="18" charset="-127"/>
              </a:defRPr>
            </a:lvl4pPr>
            <a:lvl5pPr>
              <a:defRPr sz="738">
                <a:latin typeface="HY헤드라인M" pitchFamily="18" charset="-127"/>
                <a:ea typeface="HY헤드라인M" pitchFamily="18" charset="-127"/>
              </a:defRPr>
            </a:lvl5pPr>
          </a:lstStyle>
          <a:p>
            <a:pPr marL="0" lvl="0" indent="0" algn="l" rtl="0" eaLnBrk="0" fontAlgn="base" latinLnBrk="1" hangingPunct="0">
              <a:spcBef>
                <a:spcPct val="20000"/>
              </a:spcBef>
              <a:spcAft>
                <a:spcPct val="0"/>
              </a:spcAft>
              <a:buNone/>
            </a:pPr>
            <a:r>
              <a:rPr lang="ko-KR" altLang="en-US" dirty="0"/>
              <a:t>화면 유형</a:t>
            </a:r>
          </a:p>
        </p:txBody>
      </p:sp>
      <p:sp>
        <p:nvSpPr>
          <p:cNvPr id="14" name="텍스트 개체 틀 13"/>
          <p:cNvSpPr>
            <a:spLocks noGrp="1"/>
          </p:cNvSpPr>
          <p:nvPr>
            <p:ph type="body" sz="quarter" idx="24" hasCustomPrompt="1"/>
          </p:nvPr>
        </p:nvSpPr>
        <p:spPr>
          <a:xfrm>
            <a:off x="10056439" y="845948"/>
            <a:ext cx="1977453" cy="200244"/>
          </a:xfrm>
          <a:prstGeom prst="rect">
            <a:avLst/>
          </a:prstGeom>
        </p:spPr>
        <p:txBody>
          <a:bodyPr tIns="0" bIns="0" anchor="ctr"/>
          <a:lstStyle>
            <a:lvl1pPr marL="0" indent="0">
              <a:buNone/>
              <a:defRPr kumimoji="1" lang="ko-KR" altLang="en-US" sz="700" baseline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defRPr>
            </a:lvl1pPr>
            <a:lvl2pPr>
              <a:defRPr sz="738">
                <a:latin typeface="HY헤드라인M" pitchFamily="18" charset="-127"/>
                <a:ea typeface="HY헤드라인M" pitchFamily="18" charset="-127"/>
              </a:defRPr>
            </a:lvl2pPr>
            <a:lvl3pPr>
              <a:defRPr sz="738">
                <a:latin typeface="HY헤드라인M" pitchFamily="18" charset="-127"/>
                <a:ea typeface="HY헤드라인M" pitchFamily="18" charset="-127"/>
              </a:defRPr>
            </a:lvl3pPr>
            <a:lvl4pPr>
              <a:defRPr sz="738">
                <a:latin typeface="HY헤드라인M" pitchFamily="18" charset="-127"/>
                <a:ea typeface="HY헤드라인M" pitchFamily="18" charset="-127"/>
              </a:defRPr>
            </a:lvl4pPr>
            <a:lvl5pPr>
              <a:defRPr sz="738">
                <a:latin typeface="HY헤드라인M" pitchFamily="18" charset="-127"/>
                <a:ea typeface="HY헤드라인M" pitchFamily="18" charset="-127"/>
              </a:defRPr>
            </a:lvl5pPr>
          </a:lstStyle>
          <a:p>
            <a:pPr marL="0" lvl="0" indent="0" algn="l" rtl="0" eaLnBrk="0" fontAlgn="base" latinLnBrk="1" hangingPunct="0">
              <a:spcBef>
                <a:spcPct val="20000"/>
              </a:spcBef>
              <a:spcAft>
                <a:spcPct val="0"/>
              </a:spcAft>
              <a:buNone/>
            </a:pPr>
            <a:r>
              <a:rPr lang="ko-KR" altLang="en-US" dirty="0"/>
              <a:t>파일 명</a:t>
            </a:r>
          </a:p>
        </p:txBody>
      </p:sp>
      <p:sp>
        <p:nvSpPr>
          <p:cNvPr id="15" name="Overlay">
            <a:extLst>
              <a:ext uri="{FF2B5EF4-FFF2-40B4-BE49-F238E27FC236}">
                <a16:creationId xmlns:a16="http://schemas.microsoft.com/office/drawing/2014/main" id="{31436D0B-F0E8-E4DF-129A-7963199CA30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35360" y="1484784"/>
            <a:ext cx="2664296" cy="4796689"/>
          </a:xfrm>
          <a:prstGeom prst="rect">
            <a:avLst/>
          </a:prstGeom>
          <a:noFill/>
          <a:ln w="3175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endParaRPr lang="en-US" sz="1408" b="0" u="sng" dirty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15397021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" name="Group 71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57439872"/>
              </p:ext>
            </p:extLst>
          </p:nvPr>
        </p:nvGraphicFramePr>
        <p:xfrm>
          <a:off x="158110" y="1160948"/>
          <a:ext cx="11875783" cy="5220380"/>
        </p:xfrm>
        <a:graphic>
          <a:graphicData uri="http://schemas.openxmlformats.org/drawingml/2006/table">
            <a:tbl>
              <a:tblPr/>
              <a:tblGrid>
                <a:gridCol w="96102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65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73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화면 구성</a:t>
                      </a: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3F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설명</a:t>
                      </a:r>
                    </a:p>
                  </a:txBody>
                  <a:tcPr marL="112537" marR="112537" marT="45721" marB="45721" anchor="ctr" anchorCtr="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3F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222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</a:t>
                      </a:r>
                    </a:p>
                  </a:txBody>
                  <a:tcPr marL="112537" marR="112537" marT="45721" marB="45721" anchor="ctr" anchorCtr="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endParaRPr kumimoji="1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Group 71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479130489"/>
              </p:ext>
            </p:extLst>
          </p:nvPr>
        </p:nvGraphicFramePr>
        <p:xfrm>
          <a:off x="177163" y="643402"/>
          <a:ext cx="11875785" cy="396244"/>
        </p:xfrm>
        <a:graphic>
          <a:graphicData uri="http://schemas.openxmlformats.org/drawingml/2006/table">
            <a:tbl>
              <a:tblPr/>
              <a:tblGrid>
                <a:gridCol w="1166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245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8417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965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33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화면 </a:t>
                      </a:r>
                      <a:r>
                        <a:rPr kumimoji="1" lang="en-US" altLang="ko-KR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ID</a:t>
                      </a: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화면 명</a:t>
                      </a: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화면 유형</a:t>
                      </a: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73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화면 설명</a:t>
                      </a:r>
                      <a:endParaRPr kumimoji="1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화면 경로</a:t>
                      </a: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파일 명</a:t>
                      </a: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7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텍스트 개체 틀 13"/>
          <p:cNvSpPr>
            <a:spLocks noGrp="1"/>
          </p:cNvSpPr>
          <p:nvPr>
            <p:ph type="body" sz="quarter" idx="17" hasCustomPrompt="1"/>
          </p:nvPr>
        </p:nvSpPr>
        <p:spPr>
          <a:xfrm>
            <a:off x="1348235" y="637625"/>
            <a:ext cx="4791195" cy="223351"/>
          </a:xfrm>
          <a:prstGeom prst="rect">
            <a:avLst/>
          </a:prstGeom>
        </p:spPr>
        <p:txBody>
          <a:bodyPr tIns="0" bIns="0" anchor="ctr"/>
          <a:lstStyle>
            <a:lvl1pPr marL="0" indent="0">
              <a:buNone/>
              <a:defRPr sz="700" baseline="0"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defRPr>
            </a:lvl1pPr>
            <a:lvl2pPr>
              <a:defRPr sz="738">
                <a:latin typeface="HY헤드라인M" pitchFamily="18" charset="-127"/>
                <a:ea typeface="HY헤드라인M" pitchFamily="18" charset="-127"/>
              </a:defRPr>
            </a:lvl2pPr>
            <a:lvl3pPr>
              <a:defRPr sz="738">
                <a:latin typeface="HY헤드라인M" pitchFamily="18" charset="-127"/>
                <a:ea typeface="HY헤드라인M" pitchFamily="18" charset="-127"/>
              </a:defRPr>
            </a:lvl3pPr>
            <a:lvl4pPr>
              <a:defRPr sz="738">
                <a:latin typeface="HY헤드라인M" pitchFamily="18" charset="-127"/>
                <a:ea typeface="HY헤드라인M" pitchFamily="18" charset="-127"/>
              </a:defRPr>
            </a:lvl4pPr>
            <a:lvl5pPr>
              <a:defRPr sz="738">
                <a:latin typeface="HY헤드라인M" pitchFamily="18" charset="-127"/>
                <a:ea typeface="HY헤드라인M" pitchFamily="18" charset="-127"/>
              </a:defRPr>
            </a:lvl5pPr>
          </a:lstStyle>
          <a:p>
            <a:pPr lvl="0"/>
            <a:r>
              <a:rPr lang="en-US" altLang="ko-KR" dirty="0"/>
              <a:t>HI-</a:t>
            </a:r>
            <a:r>
              <a:rPr lang="ko-KR" altLang="en-US" dirty="0"/>
              <a:t>구분</a:t>
            </a:r>
            <a:r>
              <a:rPr lang="en-US" altLang="ko-KR" dirty="0"/>
              <a:t>(</a:t>
            </a:r>
            <a:r>
              <a:rPr lang="ko-KR" altLang="en-US" dirty="0"/>
              <a:t>영문</a:t>
            </a:r>
            <a:r>
              <a:rPr lang="en-US" altLang="ko-KR" dirty="0"/>
              <a:t>3</a:t>
            </a:r>
            <a:r>
              <a:rPr lang="ko-KR" altLang="en-US" dirty="0"/>
              <a:t>자리</a:t>
            </a:r>
            <a:r>
              <a:rPr lang="en-US" altLang="ko-KR" dirty="0"/>
              <a:t>)-</a:t>
            </a:r>
            <a:r>
              <a:rPr lang="ko-KR" altLang="en-US" dirty="0"/>
              <a:t>일련번호</a:t>
            </a:r>
            <a:r>
              <a:rPr lang="en-US" altLang="ko-KR" dirty="0"/>
              <a:t>(</a:t>
            </a:r>
            <a:r>
              <a:rPr lang="ko-KR" altLang="en-US" dirty="0"/>
              <a:t>숫자</a:t>
            </a:r>
            <a:r>
              <a:rPr lang="en-US" altLang="ko-KR" dirty="0"/>
              <a:t>2</a:t>
            </a:r>
            <a:r>
              <a:rPr lang="ko-KR" altLang="en-US" dirty="0"/>
              <a:t>자리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텍스트 개체 틀 13"/>
          <p:cNvSpPr>
            <a:spLocks noGrp="1"/>
          </p:cNvSpPr>
          <p:nvPr>
            <p:ph type="body" sz="quarter" idx="18" hasCustomPrompt="1"/>
          </p:nvPr>
        </p:nvSpPr>
        <p:spPr>
          <a:xfrm>
            <a:off x="1343472" y="851450"/>
            <a:ext cx="4797617" cy="201288"/>
          </a:xfrm>
          <a:prstGeom prst="rect">
            <a:avLst/>
          </a:prstGeom>
        </p:spPr>
        <p:txBody>
          <a:bodyPr tIns="0" bIns="0" anchor="ctr"/>
          <a:lstStyle>
            <a:lvl1pPr marL="0" indent="0">
              <a:buNone/>
              <a:defRPr kumimoji="1" lang="ko-KR" altLang="en-US" sz="700" baseline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defRPr>
            </a:lvl1pPr>
            <a:lvl2pPr>
              <a:defRPr sz="738">
                <a:latin typeface="HY헤드라인M" pitchFamily="18" charset="-127"/>
                <a:ea typeface="HY헤드라인M" pitchFamily="18" charset="-127"/>
              </a:defRPr>
            </a:lvl2pPr>
            <a:lvl3pPr>
              <a:defRPr sz="738">
                <a:latin typeface="HY헤드라인M" pitchFamily="18" charset="-127"/>
                <a:ea typeface="HY헤드라인M" pitchFamily="18" charset="-127"/>
              </a:defRPr>
            </a:lvl3pPr>
            <a:lvl4pPr>
              <a:defRPr sz="738">
                <a:latin typeface="HY헤드라인M" pitchFamily="18" charset="-127"/>
                <a:ea typeface="HY헤드라인M" pitchFamily="18" charset="-127"/>
              </a:defRPr>
            </a:lvl4pPr>
            <a:lvl5pPr>
              <a:defRPr sz="738">
                <a:latin typeface="HY헤드라인M" pitchFamily="18" charset="-127"/>
                <a:ea typeface="HY헤드라인M" pitchFamily="18" charset="-127"/>
              </a:defRPr>
            </a:lvl5pPr>
          </a:lstStyle>
          <a:p>
            <a:pPr marL="0" lvl="0" indent="0" algn="l" rtl="0" eaLnBrk="0" fontAlgn="base" latinLnBrk="1" hangingPunct="0">
              <a:spcBef>
                <a:spcPct val="20000"/>
              </a:spcBef>
              <a:spcAft>
                <a:spcPct val="0"/>
              </a:spcAft>
              <a:buNone/>
            </a:pPr>
            <a:r>
              <a:rPr lang="ko-KR" altLang="en-US" dirty="0"/>
              <a:t>화면 </a:t>
            </a:r>
            <a:r>
              <a:rPr lang="ko-KR" altLang="en-US" dirty="0" err="1"/>
              <a:t>간략</a:t>
            </a:r>
            <a:r>
              <a:rPr lang="ko-KR" altLang="en-US" dirty="0"/>
              <a:t> 설명</a:t>
            </a:r>
          </a:p>
        </p:txBody>
      </p:sp>
      <p:sp>
        <p:nvSpPr>
          <p:cNvPr id="11" name="텍스트 개체 틀 13"/>
          <p:cNvSpPr>
            <a:spLocks noGrp="1"/>
          </p:cNvSpPr>
          <p:nvPr>
            <p:ph type="body" sz="quarter" idx="19" hasCustomPrompt="1"/>
          </p:nvPr>
        </p:nvSpPr>
        <p:spPr>
          <a:xfrm>
            <a:off x="7320137" y="643402"/>
            <a:ext cx="1584176" cy="188603"/>
          </a:xfrm>
          <a:prstGeom prst="rect">
            <a:avLst/>
          </a:prstGeom>
        </p:spPr>
        <p:txBody>
          <a:bodyPr tIns="0" bIns="0" anchor="ctr"/>
          <a:lstStyle>
            <a:lvl1pPr marL="0" indent="0">
              <a:buNone/>
              <a:defRPr kumimoji="1" lang="ko-KR" altLang="en-US" sz="700" baseline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defRPr>
            </a:lvl1pPr>
            <a:lvl2pPr>
              <a:defRPr sz="738">
                <a:latin typeface="HY헤드라인M" pitchFamily="18" charset="-127"/>
                <a:ea typeface="HY헤드라인M" pitchFamily="18" charset="-127"/>
              </a:defRPr>
            </a:lvl2pPr>
            <a:lvl3pPr>
              <a:defRPr sz="738">
                <a:latin typeface="HY헤드라인M" pitchFamily="18" charset="-127"/>
                <a:ea typeface="HY헤드라인M" pitchFamily="18" charset="-127"/>
              </a:defRPr>
            </a:lvl3pPr>
            <a:lvl4pPr>
              <a:defRPr sz="738">
                <a:latin typeface="HY헤드라인M" pitchFamily="18" charset="-127"/>
                <a:ea typeface="HY헤드라인M" pitchFamily="18" charset="-127"/>
              </a:defRPr>
            </a:lvl4pPr>
            <a:lvl5pPr>
              <a:defRPr sz="738">
                <a:latin typeface="HY헤드라인M" pitchFamily="18" charset="-127"/>
                <a:ea typeface="HY헤드라인M" pitchFamily="18" charset="-127"/>
              </a:defRPr>
            </a:lvl5pPr>
          </a:lstStyle>
          <a:p>
            <a:pPr marL="0" lvl="0" indent="0" algn="l" rtl="0" eaLnBrk="0" fontAlgn="base" latinLnBrk="1" hangingPunct="0">
              <a:spcBef>
                <a:spcPct val="20000"/>
              </a:spcBef>
              <a:spcAft>
                <a:spcPct val="0"/>
              </a:spcAft>
              <a:buNone/>
            </a:pPr>
            <a:r>
              <a:rPr lang="ko-KR" altLang="en-US" dirty="0"/>
              <a:t>화면 명</a:t>
            </a:r>
          </a:p>
        </p:txBody>
      </p:sp>
      <p:sp>
        <p:nvSpPr>
          <p:cNvPr id="12" name="텍스트 개체 틀 13"/>
          <p:cNvSpPr>
            <a:spLocks noGrp="1"/>
          </p:cNvSpPr>
          <p:nvPr>
            <p:ph type="body" sz="quarter" idx="22" hasCustomPrompt="1"/>
          </p:nvPr>
        </p:nvSpPr>
        <p:spPr>
          <a:xfrm>
            <a:off x="7320138" y="832006"/>
            <a:ext cx="1584176" cy="212802"/>
          </a:xfrm>
          <a:prstGeom prst="rect">
            <a:avLst/>
          </a:prstGeom>
        </p:spPr>
        <p:txBody>
          <a:bodyPr tIns="0" bIns="0" anchor="ctr"/>
          <a:lstStyle>
            <a:lvl1pPr marL="0" indent="0">
              <a:buNone/>
              <a:defRPr kumimoji="1" lang="ko-KR" altLang="en-US" sz="700" baseline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defRPr>
            </a:lvl1pPr>
            <a:lvl2pPr>
              <a:defRPr sz="738">
                <a:latin typeface="HY헤드라인M" pitchFamily="18" charset="-127"/>
                <a:ea typeface="HY헤드라인M" pitchFamily="18" charset="-127"/>
              </a:defRPr>
            </a:lvl2pPr>
            <a:lvl3pPr>
              <a:defRPr sz="738">
                <a:latin typeface="HY헤드라인M" pitchFamily="18" charset="-127"/>
                <a:ea typeface="HY헤드라인M" pitchFamily="18" charset="-127"/>
              </a:defRPr>
            </a:lvl3pPr>
            <a:lvl4pPr>
              <a:defRPr sz="738">
                <a:latin typeface="HY헤드라인M" pitchFamily="18" charset="-127"/>
                <a:ea typeface="HY헤드라인M" pitchFamily="18" charset="-127"/>
              </a:defRPr>
            </a:lvl4pPr>
            <a:lvl5pPr>
              <a:defRPr sz="738">
                <a:latin typeface="HY헤드라인M" pitchFamily="18" charset="-127"/>
                <a:ea typeface="HY헤드라인M" pitchFamily="18" charset="-127"/>
              </a:defRPr>
            </a:lvl5pPr>
          </a:lstStyle>
          <a:p>
            <a:pPr marL="0" lvl="0" indent="0" algn="l" rtl="0" eaLnBrk="0" fontAlgn="base" latinLnBrk="1" hangingPunct="0">
              <a:spcBef>
                <a:spcPct val="20000"/>
              </a:spcBef>
              <a:spcAft>
                <a:spcPct val="0"/>
              </a:spcAft>
              <a:buNone/>
            </a:pPr>
            <a:r>
              <a:rPr lang="ko-KR" altLang="en-US" dirty="0"/>
              <a:t>화면 경로</a:t>
            </a:r>
          </a:p>
        </p:txBody>
      </p:sp>
      <p:sp>
        <p:nvSpPr>
          <p:cNvPr id="13" name="텍스트 개체 틀 13"/>
          <p:cNvSpPr>
            <a:spLocks noGrp="1"/>
          </p:cNvSpPr>
          <p:nvPr>
            <p:ph type="body" sz="quarter" idx="23" hasCustomPrompt="1"/>
          </p:nvPr>
        </p:nvSpPr>
        <p:spPr>
          <a:xfrm>
            <a:off x="10056439" y="637625"/>
            <a:ext cx="1977453" cy="200244"/>
          </a:xfrm>
          <a:prstGeom prst="rect">
            <a:avLst/>
          </a:prstGeom>
        </p:spPr>
        <p:txBody>
          <a:bodyPr tIns="0" bIns="0" anchor="ctr"/>
          <a:lstStyle>
            <a:lvl1pPr marL="0" indent="0">
              <a:buNone/>
              <a:defRPr kumimoji="1" lang="ko-KR" altLang="en-US" sz="700" baseline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defRPr>
            </a:lvl1pPr>
            <a:lvl2pPr>
              <a:defRPr sz="738">
                <a:latin typeface="HY헤드라인M" pitchFamily="18" charset="-127"/>
                <a:ea typeface="HY헤드라인M" pitchFamily="18" charset="-127"/>
              </a:defRPr>
            </a:lvl2pPr>
            <a:lvl3pPr>
              <a:defRPr sz="738">
                <a:latin typeface="HY헤드라인M" pitchFamily="18" charset="-127"/>
                <a:ea typeface="HY헤드라인M" pitchFamily="18" charset="-127"/>
              </a:defRPr>
            </a:lvl3pPr>
            <a:lvl4pPr>
              <a:defRPr sz="738">
                <a:latin typeface="HY헤드라인M" pitchFamily="18" charset="-127"/>
                <a:ea typeface="HY헤드라인M" pitchFamily="18" charset="-127"/>
              </a:defRPr>
            </a:lvl4pPr>
            <a:lvl5pPr>
              <a:defRPr sz="738">
                <a:latin typeface="HY헤드라인M" pitchFamily="18" charset="-127"/>
                <a:ea typeface="HY헤드라인M" pitchFamily="18" charset="-127"/>
              </a:defRPr>
            </a:lvl5pPr>
          </a:lstStyle>
          <a:p>
            <a:pPr marL="0" lvl="0" indent="0" algn="l" rtl="0" eaLnBrk="0" fontAlgn="base" latinLnBrk="1" hangingPunct="0">
              <a:spcBef>
                <a:spcPct val="20000"/>
              </a:spcBef>
              <a:spcAft>
                <a:spcPct val="0"/>
              </a:spcAft>
              <a:buNone/>
            </a:pPr>
            <a:r>
              <a:rPr lang="ko-KR" altLang="en-US" dirty="0"/>
              <a:t>화면 유형</a:t>
            </a:r>
          </a:p>
        </p:txBody>
      </p:sp>
      <p:sp>
        <p:nvSpPr>
          <p:cNvPr id="14" name="텍스트 개체 틀 13"/>
          <p:cNvSpPr>
            <a:spLocks noGrp="1"/>
          </p:cNvSpPr>
          <p:nvPr>
            <p:ph type="body" sz="quarter" idx="24" hasCustomPrompt="1"/>
          </p:nvPr>
        </p:nvSpPr>
        <p:spPr>
          <a:xfrm>
            <a:off x="10056439" y="845948"/>
            <a:ext cx="1977453" cy="200244"/>
          </a:xfrm>
          <a:prstGeom prst="rect">
            <a:avLst/>
          </a:prstGeom>
        </p:spPr>
        <p:txBody>
          <a:bodyPr tIns="0" bIns="0" anchor="ctr"/>
          <a:lstStyle>
            <a:lvl1pPr marL="0" indent="0">
              <a:buNone/>
              <a:defRPr kumimoji="1" lang="ko-KR" altLang="en-US" sz="700" baseline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defRPr>
            </a:lvl1pPr>
            <a:lvl2pPr>
              <a:defRPr sz="738">
                <a:latin typeface="HY헤드라인M" pitchFamily="18" charset="-127"/>
                <a:ea typeface="HY헤드라인M" pitchFamily="18" charset="-127"/>
              </a:defRPr>
            </a:lvl2pPr>
            <a:lvl3pPr>
              <a:defRPr sz="738">
                <a:latin typeface="HY헤드라인M" pitchFamily="18" charset="-127"/>
                <a:ea typeface="HY헤드라인M" pitchFamily="18" charset="-127"/>
              </a:defRPr>
            </a:lvl3pPr>
            <a:lvl4pPr>
              <a:defRPr sz="738">
                <a:latin typeface="HY헤드라인M" pitchFamily="18" charset="-127"/>
                <a:ea typeface="HY헤드라인M" pitchFamily="18" charset="-127"/>
              </a:defRPr>
            </a:lvl4pPr>
            <a:lvl5pPr>
              <a:defRPr sz="738">
                <a:latin typeface="HY헤드라인M" pitchFamily="18" charset="-127"/>
                <a:ea typeface="HY헤드라인M" pitchFamily="18" charset="-127"/>
              </a:defRPr>
            </a:lvl5pPr>
          </a:lstStyle>
          <a:p>
            <a:pPr marL="0" lvl="0" indent="0" algn="l" rtl="0" eaLnBrk="0" fontAlgn="base" latinLnBrk="1" hangingPunct="0">
              <a:spcBef>
                <a:spcPct val="20000"/>
              </a:spcBef>
              <a:spcAft>
                <a:spcPct val="0"/>
              </a:spcAft>
              <a:buNone/>
            </a:pPr>
            <a:r>
              <a:rPr lang="ko-KR" altLang="en-US" dirty="0"/>
              <a:t>파일 명</a:t>
            </a:r>
          </a:p>
        </p:txBody>
      </p:sp>
      <p:sp>
        <p:nvSpPr>
          <p:cNvPr id="15" name="Overlay">
            <a:extLst>
              <a:ext uri="{FF2B5EF4-FFF2-40B4-BE49-F238E27FC236}">
                <a16:creationId xmlns:a16="http://schemas.microsoft.com/office/drawing/2014/main" id="{31436D0B-F0E8-E4DF-129A-7963199CA30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35360" y="1484784"/>
            <a:ext cx="2664296" cy="4796689"/>
          </a:xfrm>
          <a:prstGeom prst="rect">
            <a:avLst/>
          </a:prstGeom>
          <a:noFill/>
          <a:ln w="3175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endParaRPr lang="en-US" sz="1408" b="0" u="sng" dirty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Overlay">
            <a:extLst>
              <a:ext uri="{FF2B5EF4-FFF2-40B4-BE49-F238E27FC236}">
                <a16:creationId xmlns:a16="http://schemas.microsoft.com/office/drawing/2014/main" id="{31436D0B-F0E8-E4DF-129A-7963199CA30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647728" y="1484784"/>
            <a:ext cx="2664296" cy="4796689"/>
          </a:xfrm>
          <a:prstGeom prst="rect">
            <a:avLst/>
          </a:prstGeom>
          <a:noFill/>
          <a:ln w="3175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endParaRPr lang="en-US" sz="1408" b="0" u="sng" dirty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505750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" name="Group 71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626227790"/>
              </p:ext>
            </p:extLst>
          </p:nvPr>
        </p:nvGraphicFramePr>
        <p:xfrm>
          <a:off x="158110" y="1160948"/>
          <a:ext cx="11875783" cy="5220380"/>
        </p:xfrm>
        <a:graphic>
          <a:graphicData uri="http://schemas.openxmlformats.org/drawingml/2006/table">
            <a:tbl>
              <a:tblPr/>
              <a:tblGrid>
                <a:gridCol w="96102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65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73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화면 구성</a:t>
                      </a: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3F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설명</a:t>
                      </a:r>
                    </a:p>
                  </a:txBody>
                  <a:tcPr marL="112537" marR="112537" marT="45721" marB="45721" anchor="ctr" anchorCtr="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3F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222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</a:t>
                      </a:r>
                    </a:p>
                  </a:txBody>
                  <a:tcPr marL="112537" marR="112537" marT="45721" marB="45721" anchor="ctr" anchorCtr="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endParaRPr kumimoji="1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Group 71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613573358"/>
              </p:ext>
            </p:extLst>
          </p:nvPr>
        </p:nvGraphicFramePr>
        <p:xfrm>
          <a:off x="177163" y="643402"/>
          <a:ext cx="11875785" cy="396244"/>
        </p:xfrm>
        <a:graphic>
          <a:graphicData uri="http://schemas.openxmlformats.org/drawingml/2006/table">
            <a:tbl>
              <a:tblPr/>
              <a:tblGrid>
                <a:gridCol w="1166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245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8417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965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33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화면 </a:t>
                      </a:r>
                      <a:r>
                        <a:rPr kumimoji="1" lang="en-US" altLang="ko-KR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ID</a:t>
                      </a: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화면 명</a:t>
                      </a: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화면 유형</a:t>
                      </a: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73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화면 설명</a:t>
                      </a:r>
                      <a:endParaRPr kumimoji="1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화면 경로</a:t>
                      </a: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파일 명</a:t>
                      </a: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7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텍스트 개체 틀 13"/>
          <p:cNvSpPr>
            <a:spLocks noGrp="1"/>
          </p:cNvSpPr>
          <p:nvPr>
            <p:ph type="body" sz="quarter" idx="17" hasCustomPrompt="1"/>
          </p:nvPr>
        </p:nvSpPr>
        <p:spPr>
          <a:xfrm>
            <a:off x="1348235" y="637625"/>
            <a:ext cx="4791195" cy="223351"/>
          </a:xfrm>
          <a:prstGeom prst="rect">
            <a:avLst/>
          </a:prstGeom>
        </p:spPr>
        <p:txBody>
          <a:bodyPr tIns="0" bIns="0" anchor="ctr"/>
          <a:lstStyle>
            <a:lvl1pPr marL="0" indent="0">
              <a:buNone/>
              <a:defRPr sz="700" baseline="0"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defRPr>
            </a:lvl1pPr>
            <a:lvl2pPr>
              <a:defRPr sz="738">
                <a:latin typeface="HY헤드라인M" pitchFamily="18" charset="-127"/>
                <a:ea typeface="HY헤드라인M" pitchFamily="18" charset="-127"/>
              </a:defRPr>
            </a:lvl2pPr>
            <a:lvl3pPr>
              <a:defRPr sz="738">
                <a:latin typeface="HY헤드라인M" pitchFamily="18" charset="-127"/>
                <a:ea typeface="HY헤드라인M" pitchFamily="18" charset="-127"/>
              </a:defRPr>
            </a:lvl3pPr>
            <a:lvl4pPr>
              <a:defRPr sz="738">
                <a:latin typeface="HY헤드라인M" pitchFamily="18" charset="-127"/>
                <a:ea typeface="HY헤드라인M" pitchFamily="18" charset="-127"/>
              </a:defRPr>
            </a:lvl4pPr>
            <a:lvl5pPr>
              <a:defRPr sz="738">
                <a:latin typeface="HY헤드라인M" pitchFamily="18" charset="-127"/>
                <a:ea typeface="HY헤드라인M" pitchFamily="18" charset="-127"/>
              </a:defRPr>
            </a:lvl5pPr>
          </a:lstStyle>
          <a:p>
            <a:pPr lvl="0"/>
            <a:r>
              <a:rPr lang="en-US" altLang="ko-KR" dirty="0"/>
              <a:t>HI-</a:t>
            </a:r>
            <a:r>
              <a:rPr lang="ko-KR" altLang="en-US" dirty="0"/>
              <a:t>구분</a:t>
            </a:r>
            <a:r>
              <a:rPr lang="en-US" altLang="ko-KR" dirty="0"/>
              <a:t>(</a:t>
            </a:r>
            <a:r>
              <a:rPr lang="ko-KR" altLang="en-US" dirty="0"/>
              <a:t>영문</a:t>
            </a:r>
            <a:r>
              <a:rPr lang="en-US" altLang="ko-KR" dirty="0"/>
              <a:t>3</a:t>
            </a:r>
            <a:r>
              <a:rPr lang="ko-KR" altLang="en-US" dirty="0"/>
              <a:t>자리</a:t>
            </a:r>
            <a:r>
              <a:rPr lang="en-US" altLang="ko-KR" dirty="0"/>
              <a:t>)-</a:t>
            </a:r>
            <a:r>
              <a:rPr lang="ko-KR" altLang="en-US" dirty="0"/>
              <a:t>일련번호</a:t>
            </a:r>
            <a:r>
              <a:rPr lang="en-US" altLang="ko-KR" dirty="0"/>
              <a:t>(</a:t>
            </a:r>
            <a:r>
              <a:rPr lang="ko-KR" altLang="en-US" dirty="0"/>
              <a:t>숫자</a:t>
            </a:r>
            <a:r>
              <a:rPr lang="en-US" altLang="ko-KR" dirty="0"/>
              <a:t>2</a:t>
            </a:r>
            <a:r>
              <a:rPr lang="ko-KR" altLang="en-US" dirty="0"/>
              <a:t>자리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텍스트 개체 틀 13"/>
          <p:cNvSpPr>
            <a:spLocks noGrp="1"/>
          </p:cNvSpPr>
          <p:nvPr>
            <p:ph type="body" sz="quarter" idx="18" hasCustomPrompt="1"/>
          </p:nvPr>
        </p:nvSpPr>
        <p:spPr>
          <a:xfrm>
            <a:off x="1343472" y="851450"/>
            <a:ext cx="4797617" cy="201288"/>
          </a:xfrm>
          <a:prstGeom prst="rect">
            <a:avLst/>
          </a:prstGeom>
        </p:spPr>
        <p:txBody>
          <a:bodyPr tIns="0" bIns="0" anchor="ctr"/>
          <a:lstStyle>
            <a:lvl1pPr marL="0" indent="0">
              <a:buNone/>
              <a:defRPr kumimoji="1" lang="ko-KR" altLang="en-US" sz="700" baseline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defRPr>
            </a:lvl1pPr>
            <a:lvl2pPr>
              <a:defRPr sz="738">
                <a:latin typeface="HY헤드라인M" pitchFamily="18" charset="-127"/>
                <a:ea typeface="HY헤드라인M" pitchFamily="18" charset="-127"/>
              </a:defRPr>
            </a:lvl2pPr>
            <a:lvl3pPr>
              <a:defRPr sz="738">
                <a:latin typeface="HY헤드라인M" pitchFamily="18" charset="-127"/>
                <a:ea typeface="HY헤드라인M" pitchFamily="18" charset="-127"/>
              </a:defRPr>
            </a:lvl3pPr>
            <a:lvl4pPr>
              <a:defRPr sz="738">
                <a:latin typeface="HY헤드라인M" pitchFamily="18" charset="-127"/>
                <a:ea typeface="HY헤드라인M" pitchFamily="18" charset="-127"/>
              </a:defRPr>
            </a:lvl4pPr>
            <a:lvl5pPr>
              <a:defRPr sz="738">
                <a:latin typeface="HY헤드라인M" pitchFamily="18" charset="-127"/>
                <a:ea typeface="HY헤드라인M" pitchFamily="18" charset="-127"/>
              </a:defRPr>
            </a:lvl5pPr>
          </a:lstStyle>
          <a:p>
            <a:pPr marL="0" lvl="0" indent="0" algn="l" rtl="0" eaLnBrk="0" fontAlgn="base" latinLnBrk="1" hangingPunct="0">
              <a:spcBef>
                <a:spcPct val="20000"/>
              </a:spcBef>
              <a:spcAft>
                <a:spcPct val="0"/>
              </a:spcAft>
              <a:buNone/>
            </a:pPr>
            <a:r>
              <a:rPr lang="ko-KR" altLang="en-US" dirty="0"/>
              <a:t>화면 </a:t>
            </a:r>
            <a:r>
              <a:rPr lang="ko-KR" altLang="en-US" dirty="0" err="1"/>
              <a:t>간략</a:t>
            </a:r>
            <a:r>
              <a:rPr lang="ko-KR" altLang="en-US" dirty="0"/>
              <a:t> 설명</a:t>
            </a:r>
          </a:p>
        </p:txBody>
      </p:sp>
      <p:sp>
        <p:nvSpPr>
          <p:cNvPr id="11" name="텍스트 개체 틀 13"/>
          <p:cNvSpPr>
            <a:spLocks noGrp="1"/>
          </p:cNvSpPr>
          <p:nvPr>
            <p:ph type="body" sz="quarter" idx="19" hasCustomPrompt="1"/>
          </p:nvPr>
        </p:nvSpPr>
        <p:spPr>
          <a:xfrm>
            <a:off x="7320137" y="643402"/>
            <a:ext cx="1584176" cy="188603"/>
          </a:xfrm>
          <a:prstGeom prst="rect">
            <a:avLst/>
          </a:prstGeom>
        </p:spPr>
        <p:txBody>
          <a:bodyPr tIns="0" bIns="0" anchor="ctr"/>
          <a:lstStyle>
            <a:lvl1pPr marL="0" indent="0">
              <a:buNone/>
              <a:defRPr kumimoji="1" lang="ko-KR" altLang="en-US" sz="700" baseline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defRPr>
            </a:lvl1pPr>
            <a:lvl2pPr>
              <a:defRPr sz="738">
                <a:latin typeface="HY헤드라인M" pitchFamily="18" charset="-127"/>
                <a:ea typeface="HY헤드라인M" pitchFamily="18" charset="-127"/>
              </a:defRPr>
            </a:lvl2pPr>
            <a:lvl3pPr>
              <a:defRPr sz="738">
                <a:latin typeface="HY헤드라인M" pitchFamily="18" charset="-127"/>
                <a:ea typeface="HY헤드라인M" pitchFamily="18" charset="-127"/>
              </a:defRPr>
            </a:lvl3pPr>
            <a:lvl4pPr>
              <a:defRPr sz="738">
                <a:latin typeface="HY헤드라인M" pitchFamily="18" charset="-127"/>
                <a:ea typeface="HY헤드라인M" pitchFamily="18" charset="-127"/>
              </a:defRPr>
            </a:lvl4pPr>
            <a:lvl5pPr>
              <a:defRPr sz="738">
                <a:latin typeface="HY헤드라인M" pitchFamily="18" charset="-127"/>
                <a:ea typeface="HY헤드라인M" pitchFamily="18" charset="-127"/>
              </a:defRPr>
            </a:lvl5pPr>
          </a:lstStyle>
          <a:p>
            <a:pPr marL="0" lvl="0" indent="0" algn="l" rtl="0" eaLnBrk="0" fontAlgn="base" latinLnBrk="1" hangingPunct="0">
              <a:spcBef>
                <a:spcPct val="20000"/>
              </a:spcBef>
              <a:spcAft>
                <a:spcPct val="0"/>
              </a:spcAft>
              <a:buNone/>
            </a:pPr>
            <a:r>
              <a:rPr lang="ko-KR" altLang="en-US" dirty="0"/>
              <a:t>화면 명</a:t>
            </a:r>
          </a:p>
        </p:txBody>
      </p:sp>
      <p:sp>
        <p:nvSpPr>
          <p:cNvPr id="12" name="텍스트 개체 틀 13"/>
          <p:cNvSpPr>
            <a:spLocks noGrp="1"/>
          </p:cNvSpPr>
          <p:nvPr>
            <p:ph type="body" sz="quarter" idx="22" hasCustomPrompt="1"/>
          </p:nvPr>
        </p:nvSpPr>
        <p:spPr>
          <a:xfrm>
            <a:off x="7320138" y="832006"/>
            <a:ext cx="1584176" cy="212802"/>
          </a:xfrm>
          <a:prstGeom prst="rect">
            <a:avLst/>
          </a:prstGeom>
        </p:spPr>
        <p:txBody>
          <a:bodyPr tIns="0" bIns="0" anchor="ctr"/>
          <a:lstStyle>
            <a:lvl1pPr marL="0" indent="0">
              <a:buNone/>
              <a:defRPr kumimoji="1" lang="ko-KR" altLang="en-US" sz="700" baseline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defRPr>
            </a:lvl1pPr>
            <a:lvl2pPr>
              <a:defRPr sz="738">
                <a:latin typeface="HY헤드라인M" pitchFamily="18" charset="-127"/>
                <a:ea typeface="HY헤드라인M" pitchFamily="18" charset="-127"/>
              </a:defRPr>
            </a:lvl2pPr>
            <a:lvl3pPr>
              <a:defRPr sz="738">
                <a:latin typeface="HY헤드라인M" pitchFamily="18" charset="-127"/>
                <a:ea typeface="HY헤드라인M" pitchFamily="18" charset="-127"/>
              </a:defRPr>
            </a:lvl3pPr>
            <a:lvl4pPr>
              <a:defRPr sz="738">
                <a:latin typeface="HY헤드라인M" pitchFamily="18" charset="-127"/>
                <a:ea typeface="HY헤드라인M" pitchFamily="18" charset="-127"/>
              </a:defRPr>
            </a:lvl4pPr>
            <a:lvl5pPr>
              <a:defRPr sz="738">
                <a:latin typeface="HY헤드라인M" pitchFamily="18" charset="-127"/>
                <a:ea typeface="HY헤드라인M" pitchFamily="18" charset="-127"/>
              </a:defRPr>
            </a:lvl5pPr>
          </a:lstStyle>
          <a:p>
            <a:pPr marL="0" lvl="0" indent="0" algn="l" rtl="0" eaLnBrk="0" fontAlgn="base" latinLnBrk="1" hangingPunct="0">
              <a:spcBef>
                <a:spcPct val="20000"/>
              </a:spcBef>
              <a:spcAft>
                <a:spcPct val="0"/>
              </a:spcAft>
              <a:buNone/>
            </a:pPr>
            <a:r>
              <a:rPr lang="ko-KR" altLang="en-US" dirty="0"/>
              <a:t>화면 경로</a:t>
            </a:r>
          </a:p>
        </p:txBody>
      </p:sp>
      <p:sp>
        <p:nvSpPr>
          <p:cNvPr id="13" name="텍스트 개체 틀 13"/>
          <p:cNvSpPr>
            <a:spLocks noGrp="1"/>
          </p:cNvSpPr>
          <p:nvPr>
            <p:ph type="body" sz="quarter" idx="23" hasCustomPrompt="1"/>
          </p:nvPr>
        </p:nvSpPr>
        <p:spPr>
          <a:xfrm>
            <a:off x="10056439" y="637625"/>
            <a:ext cx="1977453" cy="200244"/>
          </a:xfrm>
          <a:prstGeom prst="rect">
            <a:avLst/>
          </a:prstGeom>
        </p:spPr>
        <p:txBody>
          <a:bodyPr tIns="0" bIns="0" anchor="ctr"/>
          <a:lstStyle>
            <a:lvl1pPr marL="0" indent="0">
              <a:buNone/>
              <a:defRPr kumimoji="1" lang="ko-KR" altLang="en-US" sz="700" baseline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defRPr>
            </a:lvl1pPr>
            <a:lvl2pPr>
              <a:defRPr sz="738">
                <a:latin typeface="HY헤드라인M" pitchFamily="18" charset="-127"/>
                <a:ea typeface="HY헤드라인M" pitchFamily="18" charset="-127"/>
              </a:defRPr>
            </a:lvl2pPr>
            <a:lvl3pPr>
              <a:defRPr sz="738">
                <a:latin typeface="HY헤드라인M" pitchFamily="18" charset="-127"/>
                <a:ea typeface="HY헤드라인M" pitchFamily="18" charset="-127"/>
              </a:defRPr>
            </a:lvl3pPr>
            <a:lvl4pPr>
              <a:defRPr sz="738">
                <a:latin typeface="HY헤드라인M" pitchFamily="18" charset="-127"/>
                <a:ea typeface="HY헤드라인M" pitchFamily="18" charset="-127"/>
              </a:defRPr>
            </a:lvl4pPr>
            <a:lvl5pPr>
              <a:defRPr sz="738">
                <a:latin typeface="HY헤드라인M" pitchFamily="18" charset="-127"/>
                <a:ea typeface="HY헤드라인M" pitchFamily="18" charset="-127"/>
              </a:defRPr>
            </a:lvl5pPr>
          </a:lstStyle>
          <a:p>
            <a:pPr marL="0" lvl="0" indent="0" algn="l" rtl="0" eaLnBrk="0" fontAlgn="base" latinLnBrk="1" hangingPunct="0">
              <a:spcBef>
                <a:spcPct val="20000"/>
              </a:spcBef>
              <a:spcAft>
                <a:spcPct val="0"/>
              </a:spcAft>
              <a:buNone/>
            </a:pPr>
            <a:r>
              <a:rPr lang="ko-KR" altLang="en-US" dirty="0"/>
              <a:t>화면 유형</a:t>
            </a:r>
          </a:p>
        </p:txBody>
      </p:sp>
      <p:sp>
        <p:nvSpPr>
          <p:cNvPr id="14" name="텍스트 개체 틀 13"/>
          <p:cNvSpPr>
            <a:spLocks noGrp="1"/>
          </p:cNvSpPr>
          <p:nvPr>
            <p:ph type="body" sz="quarter" idx="24" hasCustomPrompt="1"/>
          </p:nvPr>
        </p:nvSpPr>
        <p:spPr>
          <a:xfrm>
            <a:off x="10056439" y="845948"/>
            <a:ext cx="1977453" cy="200244"/>
          </a:xfrm>
          <a:prstGeom prst="rect">
            <a:avLst/>
          </a:prstGeom>
        </p:spPr>
        <p:txBody>
          <a:bodyPr tIns="0" bIns="0" anchor="ctr"/>
          <a:lstStyle>
            <a:lvl1pPr marL="0" indent="0">
              <a:buNone/>
              <a:defRPr kumimoji="1" lang="ko-KR" altLang="en-US" sz="700" baseline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defRPr>
            </a:lvl1pPr>
            <a:lvl2pPr>
              <a:defRPr sz="738">
                <a:latin typeface="HY헤드라인M" pitchFamily="18" charset="-127"/>
                <a:ea typeface="HY헤드라인M" pitchFamily="18" charset="-127"/>
              </a:defRPr>
            </a:lvl2pPr>
            <a:lvl3pPr>
              <a:defRPr sz="738">
                <a:latin typeface="HY헤드라인M" pitchFamily="18" charset="-127"/>
                <a:ea typeface="HY헤드라인M" pitchFamily="18" charset="-127"/>
              </a:defRPr>
            </a:lvl3pPr>
            <a:lvl4pPr>
              <a:defRPr sz="738">
                <a:latin typeface="HY헤드라인M" pitchFamily="18" charset="-127"/>
                <a:ea typeface="HY헤드라인M" pitchFamily="18" charset="-127"/>
              </a:defRPr>
            </a:lvl4pPr>
            <a:lvl5pPr>
              <a:defRPr sz="738">
                <a:latin typeface="HY헤드라인M" pitchFamily="18" charset="-127"/>
                <a:ea typeface="HY헤드라인M" pitchFamily="18" charset="-127"/>
              </a:defRPr>
            </a:lvl5pPr>
          </a:lstStyle>
          <a:p>
            <a:pPr marL="0" lvl="0" indent="0" algn="l" rtl="0" eaLnBrk="0" fontAlgn="base" latinLnBrk="1" hangingPunct="0">
              <a:spcBef>
                <a:spcPct val="20000"/>
              </a:spcBef>
              <a:spcAft>
                <a:spcPct val="0"/>
              </a:spcAft>
              <a:buNone/>
            </a:pPr>
            <a:r>
              <a:rPr lang="ko-KR" altLang="en-US" dirty="0"/>
              <a:t>파일 명</a:t>
            </a:r>
          </a:p>
        </p:txBody>
      </p:sp>
      <p:sp>
        <p:nvSpPr>
          <p:cNvPr id="15" name="Overlay">
            <a:extLst>
              <a:ext uri="{FF2B5EF4-FFF2-40B4-BE49-F238E27FC236}">
                <a16:creationId xmlns:a16="http://schemas.microsoft.com/office/drawing/2014/main" id="{31436D0B-F0E8-E4DF-129A-7963199CA30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35360" y="1484784"/>
            <a:ext cx="2664296" cy="4796689"/>
          </a:xfrm>
          <a:prstGeom prst="rect">
            <a:avLst/>
          </a:prstGeom>
          <a:noFill/>
          <a:ln w="3175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endParaRPr lang="en-US" sz="1408" b="0" u="sng" dirty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Overlay">
            <a:extLst>
              <a:ext uri="{FF2B5EF4-FFF2-40B4-BE49-F238E27FC236}">
                <a16:creationId xmlns:a16="http://schemas.microsoft.com/office/drawing/2014/main" id="{31436D0B-F0E8-E4DF-129A-7963199CA30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647728" y="1484784"/>
            <a:ext cx="2664296" cy="4796689"/>
          </a:xfrm>
          <a:prstGeom prst="rect">
            <a:avLst/>
          </a:prstGeom>
          <a:noFill/>
          <a:ln w="3175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endParaRPr lang="en-US" sz="1408" b="0" u="sng" dirty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7" name="Overlay">
            <a:extLst>
              <a:ext uri="{FF2B5EF4-FFF2-40B4-BE49-F238E27FC236}">
                <a16:creationId xmlns:a16="http://schemas.microsoft.com/office/drawing/2014/main" id="{31436D0B-F0E8-E4DF-129A-7963199CA30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952282" y="1484784"/>
            <a:ext cx="2664296" cy="4796689"/>
          </a:xfrm>
          <a:prstGeom prst="rect">
            <a:avLst/>
          </a:prstGeom>
          <a:noFill/>
          <a:ln w="3175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endParaRPr lang="en-US" sz="1408" b="0" u="sng" dirty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05124661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71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887962540"/>
              </p:ext>
            </p:extLst>
          </p:nvPr>
        </p:nvGraphicFramePr>
        <p:xfrm>
          <a:off x="177163" y="643402"/>
          <a:ext cx="11875785" cy="396244"/>
        </p:xfrm>
        <a:graphic>
          <a:graphicData uri="http://schemas.openxmlformats.org/drawingml/2006/table">
            <a:tbl>
              <a:tblPr/>
              <a:tblGrid>
                <a:gridCol w="1166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245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8417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965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33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화면 </a:t>
                      </a:r>
                      <a:r>
                        <a:rPr kumimoji="1" lang="en-US" altLang="ko-KR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ID</a:t>
                      </a: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화면 명</a:t>
                      </a: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화면 유형</a:t>
                      </a: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73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화면 설명</a:t>
                      </a:r>
                      <a:endParaRPr kumimoji="1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화면 경로</a:t>
                      </a: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파일 명</a:t>
                      </a: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7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텍스트 개체 틀 13"/>
          <p:cNvSpPr>
            <a:spLocks noGrp="1"/>
          </p:cNvSpPr>
          <p:nvPr>
            <p:ph type="body" sz="quarter" idx="17" hasCustomPrompt="1"/>
          </p:nvPr>
        </p:nvSpPr>
        <p:spPr>
          <a:xfrm>
            <a:off x="1348235" y="637625"/>
            <a:ext cx="4791195" cy="223351"/>
          </a:xfrm>
          <a:prstGeom prst="rect">
            <a:avLst/>
          </a:prstGeom>
        </p:spPr>
        <p:txBody>
          <a:bodyPr tIns="0" bIns="0" anchor="ctr"/>
          <a:lstStyle>
            <a:lvl1pPr marL="0" indent="0">
              <a:buNone/>
              <a:defRPr sz="700" baseline="0"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defRPr>
            </a:lvl1pPr>
            <a:lvl2pPr>
              <a:defRPr sz="738">
                <a:latin typeface="HY헤드라인M" pitchFamily="18" charset="-127"/>
                <a:ea typeface="HY헤드라인M" pitchFamily="18" charset="-127"/>
              </a:defRPr>
            </a:lvl2pPr>
            <a:lvl3pPr>
              <a:defRPr sz="738">
                <a:latin typeface="HY헤드라인M" pitchFamily="18" charset="-127"/>
                <a:ea typeface="HY헤드라인M" pitchFamily="18" charset="-127"/>
              </a:defRPr>
            </a:lvl3pPr>
            <a:lvl4pPr>
              <a:defRPr sz="738">
                <a:latin typeface="HY헤드라인M" pitchFamily="18" charset="-127"/>
                <a:ea typeface="HY헤드라인M" pitchFamily="18" charset="-127"/>
              </a:defRPr>
            </a:lvl4pPr>
            <a:lvl5pPr>
              <a:defRPr sz="738">
                <a:latin typeface="HY헤드라인M" pitchFamily="18" charset="-127"/>
                <a:ea typeface="HY헤드라인M" pitchFamily="18" charset="-127"/>
              </a:defRPr>
            </a:lvl5pPr>
          </a:lstStyle>
          <a:p>
            <a:pPr lvl="0"/>
            <a:r>
              <a:rPr lang="en-US" altLang="ko-KR" dirty="0"/>
              <a:t>HI-</a:t>
            </a:r>
            <a:r>
              <a:rPr lang="ko-KR" altLang="en-US" dirty="0"/>
              <a:t>구분</a:t>
            </a:r>
            <a:r>
              <a:rPr lang="en-US" altLang="ko-KR" dirty="0"/>
              <a:t>(</a:t>
            </a:r>
            <a:r>
              <a:rPr lang="ko-KR" altLang="en-US" dirty="0"/>
              <a:t>영문</a:t>
            </a:r>
            <a:r>
              <a:rPr lang="en-US" altLang="ko-KR" dirty="0"/>
              <a:t>3</a:t>
            </a:r>
            <a:r>
              <a:rPr lang="ko-KR" altLang="en-US" dirty="0"/>
              <a:t>자리</a:t>
            </a:r>
            <a:r>
              <a:rPr lang="en-US" altLang="ko-KR" dirty="0"/>
              <a:t>)-</a:t>
            </a:r>
            <a:r>
              <a:rPr lang="ko-KR" altLang="en-US" dirty="0"/>
              <a:t>일련번호</a:t>
            </a:r>
            <a:r>
              <a:rPr lang="en-US" altLang="ko-KR" dirty="0"/>
              <a:t>(</a:t>
            </a:r>
            <a:r>
              <a:rPr lang="ko-KR" altLang="en-US" dirty="0"/>
              <a:t>숫자</a:t>
            </a:r>
            <a:r>
              <a:rPr lang="en-US" altLang="ko-KR" dirty="0"/>
              <a:t>2</a:t>
            </a:r>
            <a:r>
              <a:rPr lang="ko-KR" altLang="en-US" dirty="0"/>
              <a:t>자리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4" name="텍스트 개체 틀 13"/>
          <p:cNvSpPr>
            <a:spLocks noGrp="1"/>
          </p:cNvSpPr>
          <p:nvPr>
            <p:ph type="body" sz="quarter" idx="18" hasCustomPrompt="1"/>
          </p:nvPr>
        </p:nvSpPr>
        <p:spPr>
          <a:xfrm>
            <a:off x="1343472" y="851450"/>
            <a:ext cx="4797617" cy="201288"/>
          </a:xfrm>
          <a:prstGeom prst="rect">
            <a:avLst/>
          </a:prstGeom>
        </p:spPr>
        <p:txBody>
          <a:bodyPr tIns="0" bIns="0" anchor="ctr"/>
          <a:lstStyle>
            <a:lvl1pPr marL="0" indent="0">
              <a:buNone/>
              <a:defRPr kumimoji="1" lang="ko-KR" altLang="en-US" sz="700" baseline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defRPr>
            </a:lvl1pPr>
            <a:lvl2pPr>
              <a:defRPr sz="738">
                <a:latin typeface="HY헤드라인M" pitchFamily="18" charset="-127"/>
                <a:ea typeface="HY헤드라인M" pitchFamily="18" charset="-127"/>
              </a:defRPr>
            </a:lvl2pPr>
            <a:lvl3pPr>
              <a:defRPr sz="738">
                <a:latin typeface="HY헤드라인M" pitchFamily="18" charset="-127"/>
                <a:ea typeface="HY헤드라인M" pitchFamily="18" charset="-127"/>
              </a:defRPr>
            </a:lvl3pPr>
            <a:lvl4pPr>
              <a:defRPr sz="738">
                <a:latin typeface="HY헤드라인M" pitchFamily="18" charset="-127"/>
                <a:ea typeface="HY헤드라인M" pitchFamily="18" charset="-127"/>
              </a:defRPr>
            </a:lvl4pPr>
            <a:lvl5pPr>
              <a:defRPr sz="738">
                <a:latin typeface="HY헤드라인M" pitchFamily="18" charset="-127"/>
                <a:ea typeface="HY헤드라인M" pitchFamily="18" charset="-127"/>
              </a:defRPr>
            </a:lvl5pPr>
          </a:lstStyle>
          <a:p>
            <a:pPr marL="0" lvl="0" indent="0" algn="l" rtl="0" eaLnBrk="0" fontAlgn="base" latinLnBrk="1" hangingPunct="0">
              <a:spcBef>
                <a:spcPct val="20000"/>
              </a:spcBef>
              <a:spcAft>
                <a:spcPct val="0"/>
              </a:spcAft>
              <a:buNone/>
            </a:pPr>
            <a:r>
              <a:rPr lang="ko-KR" altLang="en-US" dirty="0"/>
              <a:t>화면 </a:t>
            </a:r>
            <a:r>
              <a:rPr lang="ko-KR" altLang="en-US" dirty="0" err="1"/>
              <a:t>간략</a:t>
            </a:r>
            <a:r>
              <a:rPr lang="ko-KR" altLang="en-US" dirty="0"/>
              <a:t> 설명</a:t>
            </a:r>
          </a:p>
        </p:txBody>
      </p:sp>
      <p:sp>
        <p:nvSpPr>
          <p:cNvPr id="5" name="텍스트 개체 틀 13"/>
          <p:cNvSpPr>
            <a:spLocks noGrp="1"/>
          </p:cNvSpPr>
          <p:nvPr>
            <p:ph type="body" sz="quarter" idx="19" hasCustomPrompt="1"/>
          </p:nvPr>
        </p:nvSpPr>
        <p:spPr>
          <a:xfrm>
            <a:off x="7320137" y="643402"/>
            <a:ext cx="1584176" cy="188603"/>
          </a:xfrm>
          <a:prstGeom prst="rect">
            <a:avLst/>
          </a:prstGeom>
        </p:spPr>
        <p:txBody>
          <a:bodyPr tIns="0" bIns="0" anchor="ctr"/>
          <a:lstStyle>
            <a:lvl1pPr marL="0" indent="0">
              <a:buNone/>
              <a:defRPr kumimoji="1" lang="ko-KR" altLang="en-US" sz="700" baseline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defRPr>
            </a:lvl1pPr>
            <a:lvl2pPr>
              <a:defRPr sz="738">
                <a:latin typeface="HY헤드라인M" pitchFamily="18" charset="-127"/>
                <a:ea typeface="HY헤드라인M" pitchFamily="18" charset="-127"/>
              </a:defRPr>
            </a:lvl2pPr>
            <a:lvl3pPr>
              <a:defRPr sz="738">
                <a:latin typeface="HY헤드라인M" pitchFamily="18" charset="-127"/>
                <a:ea typeface="HY헤드라인M" pitchFamily="18" charset="-127"/>
              </a:defRPr>
            </a:lvl3pPr>
            <a:lvl4pPr>
              <a:defRPr sz="738">
                <a:latin typeface="HY헤드라인M" pitchFamily="18" charset="-127"/>
                <a:ea typeface="HY헤드라인M" pitchFamily="18" charset="-127"/>
              </a:defRPr>
            </a:lvl4pPr>
            <a:lvl5pPr>
              <a:defRPr sz="738">
                <a:latin typeface="HY헤드라인M" pitchFamily="18" charset="-127"/>
                <a:ea typeface="HY헤드라인M" pitchFamily="18" charset="-127"/>
              </a:defRPr>
            </a:lvl5pPr>
          </a:lstStyle>
          <a:p>
            <a:pPr marL="0" lvl="0" indent="0" algn="l" rtl="0" eaLnBrk="0" fontAlgn="base" latinLnBrk="1" hangingPunct="0">
              <a:spcBef>
                <a:spcPct val="20000"/>
              </a:spcBef>
              <a:spcAft>
                <a:spcPct val="0"/>
              </a:spcAft>
              <a:buNone/>
            </a:pPr>
            <a:r>
              <a:rPr lang="ko-KR" altLang="en-US" dirty="0"/>
              <a:t>화면 명</a:t>
            </a:r>
          </a:p>
        </p:txBody>
      </p:sp>
      <p:graphicFrame>
        <p:nvGraphicFramePr>
          <p:cNvPr id="6" name="Group 71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568154903"/>
              </p:ext>
            </p:extLst>
          </p:nvPr>
        </p:nvGraphicFramePr>
        <p:xfrm>
          <a:off x="158110" y="1160948"/>
          <a:ext cx="11875783" cy="5292388"/>
        </p:xfrm>
        <a:graphic>
          <a:graphicData uri="http://schemas.openxmlformats.org/drawingml/2006/table">
            <a:tbl>
              <a:tblPr/>
              <a:tblGrid>
                <a:gridCol w="96102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65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73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화면 구성</a:t>
                      </a: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3F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설 명</a:t>
                      </a:r>
                    </a:p>
                  </a:txBody>
                  <a:tcPr marL="112537" marR="112537" marT="45721" marB="45721" anchor="ctr" anchorCtr="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3F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50050"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  </a:t>
                      </a:r>
                    </a:p>
                  </a:txBody>
                  <a:tcPr marL="112537" marR="112537" marT="45721" marB="45721" anchor="ctr" anchorCtr="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endParaRPr kumimoji="1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03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1" lang="en-US" altLang="ko-KR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DB</a:t>
                      </a: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정보</a:t>
                      </a:r>
                      <a:endParaRPr kumimoji="1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3F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8012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endParaRPr kumimoji="1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03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권한체크</a:t>
                      </a:r>
                      <a:endParaRPr kumimoji="1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12537" marR="112537" marT="45721" marB="45721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3F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03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endParaRPr kumimoji="1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12537" marR="112537" marT="0" marB="3600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" name="텍스트 개체 틀 13"/>
          <p:cNvSpPr>
            <a:spLocks noGrp="1"/>
          </p:cNvSpPr>
          <p:nvPr>
            <p:ph type="body" sz="quarter" idx="21" hasCustomPrompt="1"/>
          </p:nvPr>
        </p:nvSpPr>
        <p:spPr>
          <a:xfrm>
            <a:off x="9768408" y="4797152"/>
            <a:ext cx="2284360" cy="1080120"/>
          </a:xfrm>
          <a:prstGeom prst="rect">
            <a:avLst/>
          </a:prstGeom>
        </p:spPr>
        <p:txBody>
          <a:bodyPr tIns="36000" bIns="36000" anchor="t"/>
          <a:lstStyle>
            <a:lvl1pPr marL="84994" indent="-84994">
              <a:spcBef>
                <a:spcPts val="0"/>
              </a:spcBef>
              <a:spcAft>
                <a:spcPts val="462"/>
              </a:spcAft>
              <a:buFont typeface="+mj-lt"/>
              <a:buAutoNum type="arabicPeriod"/>
              <a:defRPr sz="700" baseline="0"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defRPr>
            </a:lvl1pPr>
            <a:lvl2pPr>
              <a:defRPr sz="738">
                <a:latin typeface="HY헤드라인M" pitchFamily="18" charset="-127"/>
                <a:ea typeface="HY헤드라인M" pitchFamily="18" charset="-127"/>
              </a:defRPr>
            </a:lvl2pPr>
            <a:lvl3pPr>
              <a:defRPr sz="738">
                <a:latin typeface="HY헤드라인M" pitchFamily="18" charset="-127"/>
                <a:ea typeface="HY헤드라인M" pitchFamily="18" charset="-127"/>
              </a:defRPr>
            </a:lvl3pPr>
            <a:lvl4pPr>
              <a:defRPr sz="738">
                <a:latin typeface="HY헤드라인M" pitchFamily="18" charset="-127"/>
                <a:ea typeface="HY헤드라인M" pitchFamily="18" charset="-127"/>
              </a:defRPr>
            </a:lvl4pPr>
            <a:lvl5pPr>
              <a:defRPr sz="738">
                <a:latin typeface="HY헤드라인M" pitchFamily="18" charset="-127"/>
                <a:ea typeface="HY헤드라인M" pitchFamily="18" charset="-127"/>
              </a:defRPr>
            </a:lvl5pPr>
          </a:lstStyle>
          <a:p>
            <a:pPr lvl="0"/>
            <a:r>
              <a:rPr lang="ko-KR" altLang="en-US" dirty="0"/>
              <a:t>테이블 명</a:t>
            </a:r>
          </a:p>
        </p:txBody>
      </p:sp>
      <p:sp>
        <p:nvSpPr>
          <p:cNvPr id="9" name="텍스트 개체 틀 13"/>
          <p:cNvSpPr>
            <a:spLocks noGrp="1"/>
          </p:cNvSpPr>
          <p:nvPr>
            <p:ph type="body" sz="quarter" idx="22" hasCustomPrompt="1"/>
          </p:nvPr>
        </p:nvSpPr>
        <p:spPr>
          <a:xfrm>
            <a:off x="7320138" y="832006"/>
            <a:ext cx="1584176" cy="212802"/>
          </a:xfrm>
          <a:prstGeom prst="rect">
            <a:avLst/>
          </a:prstGeom>
        </p:spPr>
        <p:txBody>
          <a:bodyPr tIns="0" bIns="0" anchor="ctr"/>
          <a:lstStyle>
            <a:lvl1pPr marL="0" indent="0">
              <a:buNone/>
              <a:defRPr kumimoji="1" lang="ko-KR" altLang="en-US" sz="700" baseline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defRPr>
            </a:lvl1pPr>
            <a:lvl2pPr>
              <a:defRPr sz="738">
                <a:latin typeface="HY헤드라인M" pitchFamily="18" charset="-127"/>
                <a:ea typeface="HY헤드라인M" pitchFamily="18" charset="-127"/>
              </a:defRPr>
            </a:lvl2pPr>
            <a:lvl3pPr>
              <a:defRPr sz="738">
                <a:latin typeface="HY헤드라인M" pitchFamily="18" charset="-127"/>
                <a:ea typeface="HY헤드라인M" pitchFamily="18" charset="-127"/>
              </a:defRPr>
            </a:lvl3pPr>
            <a:lvl4pPr>
              <a:defRPr sz="738">
                <a:latin typeface="HY헤드라인M" pitchFamily="18" charset="-127"/>
                <a:ea typeface="HY헤드라인M" pitchFamily="18" charset="-127"/>
              </a:defRPr>
            </a:lvl4pPr>
            <a:lvl5pPr>
              <a:defRPr sz="738">
                <a:latin typeface="HY헤드라인M" pitchFamily="18" charset="-127"/>
                <a:ea typeface="HY헤드라인M" pitchFamily="18" charset="-127"/>
              </a:defRPr>
            </a:lvl5pPr>
          </a:lstStyle>
          <a:p>
            <a:pPr marL="0" lvl="0" indent="0" algn="l" rtl="0" eaLnBrk="0" fontAlgn="base" latinLnBrk="1" hangingPunct="0">
              <a:spcBef>
                <a:spcPct val="20000"/>
              </a:spcBef>
              <a:spcAft>
                <a:spcPct val="0"/>
              </a:spcAft>
              <a:buNone/>
            </a:pPr>
            <a:r>
              <a:rPr lang="ko-KR" altLang="en-US" dirty="0"/>
              <a:t>화면 경로</a:t>
            </a:r>
          </a:p>
        </p:txBody>
      </p:sp>
      <p:sp>
        <p:nvSpPr>
          <p:cNvPr id="16" name="텍스트 개체 틀 13"/>
          <p:cNvSpPr>
            <a:spLocks noGrp="1"/>
          </p:cNvSpPr>
          <p:nvPr>
            <p:ph type="body" sz="quarter" idx="23" hasCustomPrompt="1"/>
          </p:nvPr>
        </p:nvSpPr>
        <p:spPr>
          <a:xfrm>
            <a:off x="10056439" y="637625"/>
            <a:ext cx="1977453" cy="200244"/>
          </a:xfrm>
          <a:prstGeom prst="rect">
            <a:avLst/>
          </a:prstGeom>
        </p:spPr>
        <p:txBody>
          <a:bodyPr tIns="0" bIns="0" anchor="ctr"/>
          <a:lstStyle>
            <a:lvl1pPr marL="0" indent="0">
              <a:buNone/>
              <a:defRPr kumimoji="1" lang="ko-KR" altLang="en-US" sz="700" baseline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defRPr>
            </a:lvl1pPr>
            <a:lvl2pPr>
              <a:defRPr sz="738">
                <a:latin typeface="HY헤드라인M" pitchFamily="18" charset="-127"/>
                <a:ea typeface="HY헤드라인M" pitchFamily="18" charset="-127"/>
              </a:defRPr>
            </a:lvl2pPr>
            <a:lvl3pPr>
              <a:defRPr sz="738">
                <a:latin typeface="HY헤드라인M" pitchFamily="18" charset="-127"/>
                <a:ea typeface="HY헤드라인M" pitchFamily="18" charset="-127"/>
              </a:defRPr>
            </a:lvl3pPr>
            <a:lvl4pPr>
              <a:defRPr sz="738">
                <a:latin typeface="HY헤드라인M" pitchFamily="18" charset="-127"/>
                <a:ea typeface="HY헤드라인M" pitchFamily="18" charset="-127"/>
              </a:defRPr>
            </a:lvl4pPr>
            <a:lvl5pPr>
              <a:defRPr sz="738">
                <a:latin typeface="HY헤드라인M" pitchFamily="18" charset="-127"/>
                <a:ea typeface="HY헤드라인M" pitchFamily="18" charset="-127"/>
              </a:defRPr>
            </a:lvl5pPr>
          </a:lstStyle>
          <a:p>
            <a:pPr marL="0" lvl="0" indent="0" algn="l" rtl="0" eaLnBrk="0" fontAlgn="base" latinLnBrk="1" hangingPunct="0">
              <a:spcBef>
                <a:spcPct val="20000"/>
              </a:spcBef>
              <a:spcAft>
                <a:spcPct val="0"/>
              </a:spcAft>
              <a:buNone/>
            </a:pPr>
            <a:r>
              <a:rPr lang="ko-KR" altLang="en-US" dirty="0"/>
              <a:t>화면 유형</a:t>
            </a:r>
          </a:p>
        </p:txBody>
      </p:sp>
      <p:sp>
        <p:nvSpPr>
          <p:cNvPr id="17" name="텍스트 개체 틀 13"/>
          <p:cNvSpPr>
            <a:spLocks noGrp="1"/>
          </p:cNvSpPr>
          <p:nvPr>
            <p:ph type="body" sz="quarter" idx="24" hasCustomPrompt="1"/>
          </p:nvPr>
        </p:nvSpPr>
        <p:spPr>
          <a:xfrm>
            <a:off x="10056439" y="845948"/>
            <a:ext cx="1977453" cy="200244"/>
          </a:xfrm>
          <a:prstGeom prst="rect">
            <a:avLst/>
          </a:prstGeom>
        </p:spPr>
        <p:txBody>
          <a:bodyPr tIns="0" bIns="0" anchor="ctr"/>
          <a:lstStyle>
            <a:lvl1pPr marL="0" indent="0">
              <a:buNone/>
              <a:defRPr kumimoji="1" lang="ko-KR" altLang="en-US" sz="700" baseline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defRPr>
            </a:lvl1pPr>
            <a:lvl2pPr>
              <a:defRPr sz="738">
                <a:latin typeface="HY헤드라인M" pitchFamily="18" charset="-127"/>
                <a:ea typeface="HY헤드라인M" pitchFamily="18" charset="-127"/>
              </a:defRPr>
            </a:lvl2pPr>
            <a:lvl3pPr>
              <a:defRPr sz="738">
                <a:latin typeface="HY헤드라인M" pitchFamily="18" charset="-127"/>
                <a:ea typeface="HY헤드라인M" pitchFamily="18" charset="-127"/>
              </a:defRPr>
            </a:lvl3pPr>
            <a:lvl4pPr>
              <a:defRPr sz="738">
                <a:latin typeface="HY헤드라인M" pitchFamily="18" charset="-127"/>
                <a:ea typeface="HY헤드라인M" pitchFamily="18" charset="-127"/>
              </a:defRPr>
            </a:lvl4pPr>
            <a:lvl5pPr>
              <a:defRPr sz="738">
                <a:latin typeface="HY헤드라인M" pitchFamily="18" charset="-127"/>
                <a:ea typeface="HY헤드라인M" pitchFamily="18" charset="-127"/>
              </a:defRPr>
            </a:lvl5pPr>
          </a:lstStyle>
          <a:p>
            <a:pPr marL="0" lvl="0" indent="0" algn="l" rtl="0" eaLnBrk="0" fontAlgn="base" latinLnBrk="1" hangingPunct="0">
              <a:spcBef>
                <a:spcPct val="20000"/>
              </a:spcBef>
              <a:spcAft>
                <a:spcPct val="0"/>
              </a:spcAft>
              <a:buNone/>
            </a:pPr>
            <a:r>
              <a:rPr lang="ko-KR" altLang="en-US" dirty="0"/>
              <a:t>파일 명</a:t>
            </a:r>
          </a:p>
        </p:txBody>
      </p:sp>
    </p:spTree>
    <p:extLst>
      <p:ext uri="{BB962C8B-B14F-4D97-AF65-F5344CB8AC3E}">
        <p14:creationId xmlns:p14="http://schemas.microsoft.com/office/powerpoint/2010/main" val="365148829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2708920"/>
            <a:ext cx="10515600" cy="1325563"/>
          </a:xfrm>
          <a:prstGeom prst="rect">
            <a:avLst/>
          </a:prstGeom>
        </p:spPr>
        <p:txBody>
          <a:bodyPr anchor="ctr"/>
          <a:lstStyle>
            <a:lvl1pPr algn="ctr">
              <a:defRPr sz="28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005014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" name="Group 71"/>
          <p:cNvGraphicFramePr>
            <a:graphicFrameLocks noGrp="1"/>
          </p:cNvGraphicFramePr>
          <p:nvPr userDrawn="1"/>
        </p:nvGraphicFramePr>
        <p:xfrm>
          <a:off x="158110" y="1160948"/>
          <a:ext cx="11875783" cy="5220380"/>
        </p:xfrm>
        <a:graphic>
          <a:graphicData uri="http://schemas.openxmlformats.org/drawingml/2006/table">
            <a:tbl>
              <a:tblPr/>
              <a:tblGrid>
                <a:gridCol w="96102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65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73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화면 구성</a:t>
                      </a: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3F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설명</a:t>
                      </a:r>
                    </a:p>
                  </a:txBody>
                  <a:tcPr marL="112537" marR="112537" marT="45721" marB="45721" anchor="ctr" anchorCtr="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3F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222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</a:t>
                      </a:r>
                    </a:p>
                  </a:txBody>
                  <a:tcPr marL="112537" marR="112537" marT="45721" marB="45721" anchor="ctr" anchorCtr="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endParaRPr kumimoji="1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Group 71"/>
          <p:cNvGraphicFramePr>
            <a:graphicFrameLocks noGrp="1"/>
          </p:cNvGraphicFramePr>
          <p:nvPr userDrawn="1"/>
        </p:nvGraphicFramePr>
        <p:xfrm>
          <a:off x="177163" y="643402"/>
          <a:ext cx="11875785" cy="396244"/>
        </p:xfrm>
        <a:graphic>
          <a:graphicData uri="http://schemas.openxmlformats.org/drawingml/2006/table">
            <a:tbl>
              <a:tblPr/>
              <a:tblGrid>
                <a:gridCol w="1166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245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8417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965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33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화면 </a:t>
                      </a:r>
                      <a:r>
                        <a:rPr kumimoji="1" lang="en-US" altLang="ko-KR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ID</a:t>
                      </a: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화면 명</a:t>
                      </a: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화면 유형</a:t>
                      </a: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73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화면 설명</a:t>
                      </a:r>
                      <a:endParaRPr kumimoji="1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화면 경로</a:t>
                      </a: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파일 명</a:t>
                      </a: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7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12537" marR="112537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텍스트 개체 틀 13"/>
          <p:cNvSpPr>
            <a:spLocks noGrp="1"/>
          </p:cNvSpPr>
          <p:nvPr>
            <p:ph type="body" sz="quarter" idx="17" hasCustomPrompt="1"/>
          </p:nvPr>
        </p:nvSpPr>
        <p:spPr>
          <a:xfrm>
            <a:off x="1348235" y="637625"/>
            <a:ext cx="4791195" cy="223351"/>
          </a:xfrm>
          <a:prstGeom prst="rect">
            <a:avLst/>
          </a:prstGeom>
        </p:spPr>
        <p:txBody>
          <a:bodyPr tIns="0" bIns="0" anchor="ctr"/>
          <a:lstStyle>
            <a:lvl1pPr marL="0" indent="0">
              <a:buNone/>
              <a:defRPr sz="700" baseline="0"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defRPr>
            </a:lvl1pPr>
            <a:lvl2pPr>
              <a:defRPr sz="738">
                <a:latin typeface="HY헤드라인M" pitchFamily="18" charset="-127"/>
                <a:ea typeface="HY헤드라인M" pitchFamily="18" charset="-127"/>
              </a:defRPr>
            </a:lvl2pPr>
            <a:lvl3pPr>
              <a:defRPr sz="738">
                <a:latin typeface="HY헤드라인M" pitchFamily="18" charset="-127"/>
                <a:ea typeface="HY헤드라인M" pitchFamily="18" charset="-127"/>
              </a:defRPr>
            </a:lvl3pPr>
            <a:lvl4pPr>
              <a:defRPr sz="738">
                <a:latin typeface="HY헤드라인M" pitchFamily="18" charset="-127"/>
                <a:ea typeface="HY헤드라인M" pitchFamily="18" charset="-127"/>
              </a:defRPr>
            </a:lvl4pPr>
            <a:lvl5pPr>
              <a:defRPr sz="738">
                <a:latin typeface="HY헤드라인M" pitchFamily="18" charset="-127"/>
                <a:ea typeface="HY헤드라인M" pitchFamily="18" charset="-127"/>
              </a:defRPr>
            </a:lvl5pPr>
          </a:lstStyle>
          <a:p>
            <a:pPr lvl="0"/>
            <a:r>
              <a:rPr lang="en-US" altLang="ko-KR" dirty="0"/>
              <a:t>HI-</a:t>
            </a:r>
            <a:r>
              <a:rPr lang="ko-KR" altLang="en-US" dirty="0"/>
              <a:t>구분</a:t>
            </a:r>
            <a:r>
              <a:rPr lang="en-US" altLang="ko-KR" dirty="0"/>
              <a:t>(</a:t>
            </a:r>
            <a:r>
              <a:rPr lang="ko-KR" altLang="en-US" dirty="0"/>
              <a:t>영문</a:t>
            </a:r>
            <a:r>
              <a:rPr lang="en-US" altLang="ko-KR" dirty="0"/>
              <a:t>3</a:t>
            </a:r>
            <a:r>
              <a:rPr lang="ko-KR" altLang="en-US" dirty="0"/>
              <a:t>자리</a:t>
            </a:r>
            <a:r>
              <a:rPr lang="en-US" altLang="ko-KR" dirty="0"/>
              <a:t>)-</a:t>
            </a:r>
            <a:r>
              <a:rPr lang="ko-KR" altLang="en-US" dirty="0"/>
              <a:t>일련번호</a:t>
            </a:r>
            <a:r>
              <a:rPr lang="en-US" altLang="ko-KR" dirty="0"/>
              <a:t>(</a:t>
            </a:r>
            <a:r>
              <a:rPr lang="ko-KR" altLang="en-US" dirty="0"/>
              <a:t>숫자</a:t>
            </a:r>
            <a:r>
              <a:rPr lang="en-US" altLang="ko-KR" dirty="0"/>
              <a:t>2</a:t>
            </a:r>
            <a:r>
              <a:rPr lang="ko-KR" altLang="en-US" dirty="0"/>
              <a:t>자리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텍스트 개체 틀 13"/>
          <p:cNvSpPr>
            <a:spLocks noGrp="1"/>
          </p:cNvSpPr>
          <p:nvPr>
            <p:ph type="body" sz="quarter" idx="18" hasCustomPrompt="1"/>
          </p:nvPr>
        </p:nvSpPr>
        <p:spPr>
          <a:xfrm>
            <a:off x="1343472" y="851450"/>
            <a:ext cx="4797617" cy="201288"/>
          </a:xfrm>
          <a:prstGeom prst="rect">
            <a:avLst/>
          </a:prstGeom>
        </p:spPr>
        <p:txBody>
          <a:bodyPr tIns="0" bIns="0" anchor="ctr"/>
          <a:lstStyle>
            <a:lvl1pPr marL="0" indent="0">
              <a:buNone/>
              <a:defRPr kumimoji="1" lang="ko-KR" altLang="en-US" sz="700" baseline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defRPr>
            </a:lvl1pPr>
            <a:lvl2pPr>
              <a:defRPr sz="738">
                <a:latin typeface="HY헤드라인M" pitchFamily="18" charset="-127"/>
                <a:ea typeface="HY헤드라인M" pitchFamily="18" charset="-127"/>
              </a:defRPr>
            </a:lvl2pPr>
            <a:lvl3pPr>
              <a:defRPr sz="738">
                <a:latin typeface="HY헤드라인M" pitchFamily="18" charset="-127"/>
                <a:ea typeface="HY헤드라인M" pitchFamily="18" charset="-127"/>
              </a:defRPr>
            </a:lvl3pPr>
            <a:lvl4pPr>
              <a:defRPr sz="738">
                <a:latin typeface="HY헤드라인M" pitchFamily="18" charset="-127"/>
                <a:ea typeface="HY헤드라인M" pitchFamily="18" charset="-127"/>
              </a:defRPr>
            </a:lvl4pPr>
            <a:lvl5pPr>
              <a:defRPr sz="738">
                <a:latin typeface="HY헤드라인M" pitchFamily="18" charset="-127"/>
                <a:ea typeface="HY헤드라인M" pitchFamily="18" charset="-127"/>
              </a:defRPr>
            </a:lvl5pPr>
          </a:lstStyle>
          <a:p>
            <a:pPr marL="0" lvl="0" indent="0" algn="l" rtl="0" eaLnBrk="0" fontAlgn="base" latinLnBrk="1" hangingPunct="0">
              <a:spcBef>
                <a:spcPct val="20000"/>
              </a:spcBef>
              <a:spcAft>
                <a:spcPct val="0"/>
              </a:spcAft>
              <a:buNone/>
            </a:pPr>
            <a:r>
              <a:rPr lang="ko-KR" altLang="en-US" dirty="0"/>
              <a:t>화면 </a:t>
            </a:r>
            <a:r>
              <a:rPr lang="ko-KR" altLang="en-US" dirty="0" err="1"/>
              <a:t>간략</a:t>
            </a:r>
            <a:r>
              <a:rPr lang="ko-KR" altLang="en-US" dirty="0"/>
              <a:t> 설명</a:t>
            </a:r>
          </a:p>
        </p:txBody>
      </p:sp>
      <p:sp>
        <p:nvSpPr>
          <p:cNvPr id="11" name="텍스트 개체 틀 13"/>
          <p:cNvSpPr>
            <a:spLocks noGrp="1"/>
          </p:cNvSpPr>
          <p:nvPr>
            <p:ph type="body" sz="quarter" idx="19" hasCustomPrompt="1"/>
          </p:nvPr>
        </p:nvSpPr>
        <p:spPr>
          <a:xfrm>
            <a:off x="7320137" y="643402"/>
            <a:ext cx="1584176" cy="188603"/>
          </a:xfrm>
          <a:prstGeom prst="rect">
            <a:avLst/>
          </a:prstGeom>
        </p:spPr>
        <p:txBody>
          <a:bodyPr tIns="0" bIns="0" anchor="ctr"/>
          <a:lstStyle>
            <a:lvl1pPr marL="0" indent="0">
              <a:buNone/>
              <a:defRPr kumimoji="1" lang="ko-KR" altLang="en-US" sz="700" baseline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defRPr>
            </a:lvl1pPr>
            <a:lvl2pPr>
              <a:defRPr sz="738">
                <a:latin typeface="HY헤드라인M" pitchFamily="18" charset="-127"/>
                <a:ea typeface="HY헤드라인M" pitchFamily="18" charset="-127"/>
              </a:defRPr>
            </a:lvl2pPr>
            <a:lvl3pPr>
              <a:defRPr sz="738">
                <a:latin typeface="HY헤드라인M" pitchFamily="18" charset="-127"/>
                <a:ea typeface="HY헤드라인M" pitchFamily="18" charset="-127"/>
              </a:defRPr>
            </a:lvl3pPr>
            <a:lvl4pPr>
              <a:defRPr sz="738">
                <a:latin typeface="HY헤드라인M" pitchFamily="18" charset="-127"/>
                <a:ea typeface="HY헤드라인M" pitchFamily="18" charset="-127"/>
              </a:defRPr>
            </a:lvl4pPr>
            <a:lvl5pPr>
              <a:defRPr sz="738">
                <a:latin typeface="HY헤드라인M" pitchFamily="18" charset="-127"/>
                <a:ea typeface="HY헤드라인M" pitchFamily="18" charset="-127"/>
              </a:defRPr>
            </a:lvl5pPr>
          </a:lstStyle>
          <a:p>
            <a:pPr marL="0" lvl="0" indent="0" algn="l" rtl="0" eaLnBrk="0" fontAlgn="base" latinLnBrk="1" hangingPunct="0">
              <a:spcBef>
                <a:spcPct val="20000"/>
              </a:spcBef>
              <a:spcAft>
                <a:spcPct val="0"/>
              </a:spcAft>
              <a:buNone/>
            </a:pPr>
            <a:r>
              <a:rPr lang="ko-KR" altLang="en-US" dirty="0"/>
              <a:t>화면 명</a:t>
            </a:r>
          </a:p>
        </p:txBody>
      </p:sp>
      <p:sp>
        <p:nvSpPr>
          <p:cNvPr id="12" name="텍스트 개체 틀 13"/>
          <p:cNvSpPr>
            <a:spLocks noGrp="1"/>
          </p:cNvSpPr>
          <p:nvPr>
            <p:ph type="body" sz="quarter" idx="22" hasCustomPrompt="1"/>
          </p:nvPr>
        </p:nvSpPr>
        <p:spPr>
          <a:xfrm>
            <a:off x="7320138" y="832006"/>
            <a:ext cx="1584176" cy="212802"/>
          </a:xfrm>
          <a:prstGeom prst="rect">
            <a:avLst/>
          </a:prstGeom>
        </p:spPr>
        <p:txBody>
          <a:bodyPr tIns="0" bIns="0" anchor="ctr"/>
          <a:lstStyle>
            <a:lvl1pPr marL="0" indent="0">
              <a:buNone/>
              <a:defRPr kumimoji="1" lang="ko-KR" altLang="en-US" sz="700" baseline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defRPr>
            </a:lvl1pPr>
            <a:lvl2pPr>
              <a:defRPr sz="738">
                <a:latin typeface="HY헤드라인M" pitchFamily="18" charset="-127"/>
                <a:ea typeface="HY헤드라인M" pitchFamily="18" charset="-127"/>
              </a:defRPr>
            </a:lvl2pPr>
            <a:lvl3pPr>
              <a:defRPr sz="738">
                <a:latin typeface="HY헤드라인M" pitchFamily="18" charset="-127"/>
                <a:ea typeface="HY헤드라인M" pitchFamily="18" charset="-127"/>
              </a:defRPr>
            </a:lvl3pPr>
            <a:lvl4pPr>
              <a:defRPr sz="738">
                <a:latin typeface="HY헤드라인M" pitchFamily="18" charset="-127"/>
                <a:ea typeface="HY헤드라인M" pitchFamily="18" charset="-127"/>
              </a:defRPr>
            </a:lvl4pPr>
            <a:lvl5pPr>
              <a:defRPr sz="738">
                <a:latin typeface="HY헤드라인M" pitchFamily="18" charset="-127"/>
                <a:ea typeface="HY헤드라인M" pitchFamily="18" charset="-127"/>
              </a:defRPr>
            </a:lvl5pPr>
          </a:lstStyle>
          <a:p>
            <a:pPr marL="0" lvl="0" indent="0" algn="l" rtl="0" eaLnBrk="0" fontAlgn="base" latinLnBrk="1" hangingPunct="0">
              <a:spcBef>
                <a:spcPct val="20000"/>
              </a:spcBef>
              <a:spcAft>
                <a:spcPct val="0"/>
              </a:spcAft>
              <a:buNone/>
            </a:pPr>
            <a:r>
              <a:rPr lang="ko-KR" altLang="en-US" dirty="0"/>
              <a:t>화면 경로</a:t>
            </a:r>
          </a:p>
        </p:txBody>
      </p:sp>
      <p:sp>
        <p:nvSpPr>
          <p:cNvPr id="13" name="텍스트 개체 틀 13"/>
          <p:cNvSpPr>
            <a:spLocks noGrp="1"/>
          </p:cNvSpPr>
          <p:nvPr>
            <p:ph type="body" sz="quarter" idx="23" hasCustomPrompt="1"/>
          </p:nvPr>
        </p:nvSpPr>
        <p:spPr>
          <a:xfrm>
            <a:off x="10056439" y="637625"/>
            <a:ext cx="1977453" cy="200244"/>
          </a:xfrm>
          <a:prstGeom prst="rect">
            <a:avLst/>
          </a:prstGeom>
        </p:spPr>
        <p:txBody>
          <a:bodyPr tIns="0" bIns="0" anchor="ctr"/>
          <a:lstStyle>
            <a:lvl1pPr marL="0" indent="0">
              <a:buNone/>
              <a:defRPr kumimoji="1" lang="ko-KR" altLang="en-US" sz="700" baseline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defRPr>
            </a:lvl1pPr>
            <a:lvl2pPr>
              <a:defRPr sz="738">
                <a:latin typeface="HY헤드라인M" pitchFamily="18" charset="-127"/>
                <a:ea typeface="HY헤드라인M" pitchFamily="18" charset="-127"/>
              </a:defRPr>
            </a:lvl2pPr>
            <a:lvl3pPr>
              <a:defRPr sz="738">
                <a:latin typeface="HY헤드라인M" pitchFamily="18" charset="-127"/>
                <a:ea typeface="HY헤드라인M" pitchFamily="18" charset="-127"/>
              </a:defRPr>
            </a:lvl3pPr>
            <a:lvl4pPr>
              <a:defRPr sz="738">
                <a:latin typeface="HY헤드라인M" pitchFamily="18" charset="-127"/>
                <a:ea typeface="HY헤드라인M" pitchFamily="18" charset="-127"/>
              </a:defRPr>
            </a:lvl4pPr>
            <a:lvl5pPr>
              <a:defRPr sz="738">
                <a:latin typeface="HY헤드라인M" pitchFamily="18" charset="-127"/>
                <a:ea typeface="HY헤드라인M" pitchFamily="18" charset="-127"/>
              </a:defRPr>
            </a:lvl5pPr>
          </a:lstStyle>
          <a:p>
            <a:pPr marL="0" lvl="0" indent="0" algn="l" rtl="0" eaLnBrk="0" fontAlgn="base" latinLnBrk="1" hangingPunct="0">
              <a:spcBef>
                <a:spcPct val="20000"/>
              </a:spcBef>
              <a:spcAft>
                <a:spcPct val="0"/>
              </a:spcAft>
              <a:buNone/>
            </a:pPr>
            <a:r>
              <a:rPr lang="ko-KR" altLang="en-US" dirty="0"/>
              <a:t>화면 유형</a:t>
            </a:r>
          </a:p>
        </p:txBody>
      </p:sp>
      <p:sp>
        <p:nvSpPr>
          <p:cNvPr id="14" name="텍스트 개체 틀 13"/>
          <p:cNvSpPr>
            <a:spLocks noGrp="1"/>
          </p:cNvSpPr>
          <p:nvPr>
            <p:ph type="body" sz="quarter" idx="24" hasCustomPrompt="1"/>
          </p:nvPr>
        </p:nvSpPr>
        <p:spPr>
          <a:xfrm>
            <a:off x="10056439" y="845948"/>
            <a:ext cx="1977453" cy="200244"/>
          </a:xfrm>
          <a:prstGeom prst="rect">
            <a:avLst/>
          </a:prstGeom>
        </p:spPr>
        <p:txBody>
          <a:bodyPr tIns="0" bIns="0" anchor="ctr"/>
          <a:lstStyle>
            <a:lvl1pPr marL="0" indent="0">
              <a:buNone/>
              <a:defRPr kumimoji="1" lang="ko-KR" altLang="en-US" sz="700" baseline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defRPr>
            </a:lvl1pPr>
            <a:lvl2pPr>
              <a:defRPr sz="738">
                <a:latin typeface="HY헤드라인M" pitchFamily="18" charset="-127"/>
                <a:ea typeface="HY헤드라인M" pitchFamily="18" charset="-127"/>
              </a:defRPr>
            </a:lvl2pPr>
            <a:lvl3pPr>
              <a:defRPr sz="738">
                <a:latin typeface="HY헤드라인M" pitchFamily="18" charset="-127"/>
                <a:ea typeface="HY헤드라인M" pitchFamily="18" charset="-127"/>
              </a:defRPr>
            </a:lvl3pPr>
            <a:lvl4pPr>
              <a:defRPr sz="738">
                <a:latin typeface="HY헤드라인M" pitchFamily="18" charset="-127"/>
                <a:ea typeface="HY헤드라인M" pitchFamily="18" charset="-127"/>
              </a:defRPr>
            </a:lvl4pPr>
            <a:lvl5pPr>
              <a:defRPr sz="738">
                <a:latin typeface="HY헤드라인M" pitchFamily="18" charset="-127"/>
                <a:ea typeface="HY헤드라인M" pitchFamily="18" charset="-127"/>
              </a:defRPr>
            </a:lvl5pPr>
          </a:lstStyle>
          <a:p>
            <a:pPr marL="0" lvl="0" indent="0" algn="l" rtl="0" eaLnBrk="0" fontAlgn="base" latinLnBrk="1" hangingPunct="0">
              <a:spcBef>
                <a:spcPct val="20000"/>
              </a:spcBef>
              <a:spcAft>
                <a:spcPct val="0"/>
              </a:spcAft>
              <a:buNone/>
            </a:pPr>
            <a:r>
              <a:rPr lang="ko-KR" altLang="en-US" dirty="0"/>
              <a:t>파일 명</a:t>
            </a:r>
          </a:p>
        </p:txBody>
      </p:sp>
    </p:spTree>
    <p:extLst>
      <p:ext uri="{BB962C8B-B14F-4D97-AF65-F5344CB8AC3E}">
        <p14:creationId xmlns:p14="http://schemas.microsoft.com/office/powerpoint/2010/main" val="397140283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9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.pn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07" y="508002"/>
            <a:ext cx="12180277" cy="5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66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115"/>
          <p:cNvPicPr preferRelativeResize="0">
            <a:picLocks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5" y="6432552"/>
            <a:ext cx="12180277" cy="3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66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make money, Kbank">
            <a:extLst>
              <a:ext uri="{FF2B5EF4-FFF2-40B4-BE49-F238E27FC236}">
                <a16:creationId xmlns:a16="http://schemas.microsoft.com/office/drawing/2014/main" id="{CDF689ED-B05E-767C-22BD-42E9BAA370A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128058"/>
            <a:ext cx="1008112" cy="276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CCBABA9E-09A3-43A1-90C7-C7C6B7A0B0F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1352584" y="6525344"/>
            <a:ext cx="692640" cy="259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271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HY견고딕" pitchFamily="18" charset="-127"/>
          <a:ea typeface="HY견고딕" pitchFamily="18" charset="-127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HY견고딕" pitchFamily="18" charset="-127"/>
          <a:ea typeface="HY견고딕" pitchFamily="18" charset="-127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HY견고딕" pitchFamily="18" charset="-127"/>
          <a:ea typeface="HY견고딕" pitchFamily="18" charset="-127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HY견고딕" pitchFamily="18" charset="-127"/>
          <a:ea typeface="HY견고딕" pitchFamily="18" charset="-127"/>
        </a:defRPr>
      </a:lvl5pPr>
      <a:lvl6pPr marL="457200" algn="l" rtl="0" fontAlgn="base" latinLnBrk="1"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HY견고딕" pitchFamily="18" charset="-127"/>
          <a:ea typeface="HY견고딕" pitchFamily="18" charset="-127"/>
        </a:defRPr>
      </a:lvl6pPr>
      <a:lvl7pPr marL="914400" algn="l" rtl="0" fontAlgn="base" latinLnBrk="1"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HY견고딕" pitchFamily="18" charset="-127"/>
          <a:ea typeface="HY견고딕" pitchFamily="18" charset="-127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HY견고딕" pitchFamily="18" charset="-127"/>
          <a:ea typeface="HY견고딕" pitchFamily="18" charset="-127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HY견고딕" pitchFamily="18" charset="-127"/>
          <a:ea typeface="HY견고딕" pitchFamily="18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Line 123"/>
          <p:cNvSpPr>
            <a:spLocks noChangeShapeType="1"/>
          </p:cNvSpPr>
          <p:nvPr userDrawn="1"/>
        </p:nvSpPr>
        <p:spPr bwMode="auto">
          <a:xfrm flipV="1">
            <a:off x="0" y="567537"/>
            <a:ext cx="12192000" cy="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" rIns="18000" anchor="ctr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kumimoji="1" lang="ko-KR" altLang="en-US" sz="8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Line 126"/>
          <p:cNvSpPr>
            <a:spLocks noChangeShapeType="1"/>
          </p:cNvSpPr>
          <p:nvPr userDrawn="1"/>
        </p:nvSpPr>
        <p:spPr bwMode="auto">
          <a:xfrm>
            <a:off x="11590216" y="296863"/>
            <a:ext cx="0" cy="227012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" rIns="18000" anchor="ctr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kumimoji="1" lang="ko-KR" altLang="en-US" sz="8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12" name="Group 23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784873868"/>
              </p:ext>
            </p:extLst>
          </p:nvPr>
        </p:nvGraphicFramePr>
        <p:xfrm>
          <a:off x="-4" y="6515100"/>
          <a:ext cx="12192002" cy="365760"/>
        </p:xfrm>
        <a:graphic>
          <a:graphicData uri="http://schemas.openxmlformats.org/drawingml/2006/table">
            <a:tbl>
              <a:tblPr/>
              <a:tblGrid>
                <a:gridCol w="60960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endParaRPr lang="ko-KR" altLang="en-US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2153" marR="22153" horzOverflow="overflow">
                    <a:lnL cap="flat"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2153" marR="22153" horzOverflow="overflow">
                    <a:lnL>
                      <a:noFill/>
                    </a:lnL>
                    <a:lnR cap="flat">
                      <a:noFill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Rectangle 2"/>
          <p:cNvSpPr>
            <a:spLocks noChangeArrowheads="1"/>
          </p:cNvSpPr>
          <p:nvPr userDrawn="1"/>
        </p:nvSpPr>
        <p:spPr bwMode="auto">
          <a:xfrm>
            <a:off x="5596868" y="6591811"/>
            <a:ext cx="998257" cy="153888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0" h="0"/>
              <a:contourClr>
                <a:schemeClr val="bg1"/>
              </a:contourClr>
            </a:sp3d>
          </a:bodyPr>
          <a:lstStyle/>
          <a:p>
            <a:pPr marL="0" lvl="1" algn="ctr" defTabSz="762000" eaLnBrk="0" hangingPunct="0">
              <a:buClr>
                <a:prstClr val="black"/>
              </a:buClr>
              <a:tabLst>
                <a:tab pos="1438275" algn="l"/>
                <a:tab pos="5648325" algn="l"/>
              </a:tabLst>
              <a:defRPr/>
            </a:pPr>
            <a:r>
              <a:rPr lang="en-US" altLang="ko-KR" sz="1000" b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- </a:t>
            </a:r>
            <a:fld id="{B1092F38-C9F6-4FC4-B3BD-04CBD81D72C7}" type="slidenum">
              <a:rPr lang="en-US" altLang="ko-KR" sz="1000" b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pPr marL="0" lvl="1" algn="ctr" defTabSz="762000" eaLnBrk="0" hangingPunct="0">
                <a:buClr>
                  <a:prstClr val="black"/>
                </a:buClr>
                <a:tabLst>
                  <a:tab pos="1438275" algn="l"/>
                  <a:tab pos="5648325" algn="l"/>
                </a:tabLst>
                <a:defRPr/>
              </a:pPr>
              <a:t>‹#›</a:t>
            </a:fld>
            <a:r>
              <a:rPr lang="en-US" altLang="ko-KR" sz="1000" b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 -</a:t>
            </a:r>
            <a:endParaRPr lang="en-US" altLang="ko-KR" sz="500" b="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Pretendard" panose="02000503000000020004" pitchFamily="2" charset="-127"/>
            </a:endParaRPr>
          </a:p>
        </p:txBody>
      </p:sp>
      <p:pic>
        <p:nvPicPr>
          <p:cNvPr id="8" name="Picture 2" descr="make money, Kbank">
            <a:extLst>
              <a:ext uri="{FF2B5EF4-FFF2-40B4-BE49-F238E27FC236}">
                <a16:creationId xmlns:a16="http://schemas.microsoft.com/office/drawing/2014/main" id="{CDF689ED-B05E-767C-22BD-42E9BAA370A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128058"/>
            <a:ext cx="1008112" cy="276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CCBABA9E-09A3-43A1-90C7-C7C6B7A0B0FA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1352584" y="6525344"/>
            <a:ext cx="692640" cy="259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794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72" r:id="rId2"/>
    <p:sldLayoutId id="2147483678" r:id="rId3"/>
    <p:sldLayoutId id="2147483679" r:id="rId4"/>
    <p:sldLayoutId id="2147483680" r:id="rId5"/>
    <p:sldLayoutId id="2147483673" r:id="rId6"/>
  </p:sldLayoutIdLst>
  <p:transition/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kumimoj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kumimoji="1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kumimoji="1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kumimoji="1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kumimoji="1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kumimoji="1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kumimoji="1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kumimoji="1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kumimoji="1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algn="just" rtl="0" eaLnBrk="1" fontAlgn="base" latinLnBrk="1" hangingPunct="1">
        <a:spcBef>
          <a:spcPct val="20000"/>
        </a:spcBef>
        <a:spcAft>
          <a:spcPct val="20000"/>
        </a:spcAft>
        <a:defRPr kumimoji="1" sz="1400" b="1">
          <a:solidFill>
            <a:schemeClr val="tx1"/>
          </a:solidFill>
          <a:latin typeface="+mn-lt"/>
          <a:ea typeface="+mn-ea"/>
          <a:cs typeface="+mn-cs"/>
        </a:defRPr>
      </a:lvl1pPr>
      <a:lvl2pPr marL="292100" indent="-101600" algn="just" rtl="0" eaLnBrk="1" fontAlgn="base" latinLnBrk="1" hangingPunct="1">
        <a:spcBef>
          <a:spcPct val="20000"/>
        </a:spcBef>
        <a:spcAft>
          <a:spcPct val="2000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2pPr>
      <a:lvl3pPr marL="571500" indent="-88900" algn="l" rtl="0" eaLnBrk="1" fontAlgn="base" latinLnBrk="1" hangingPunct="1">
        <a:spcBef>
          <a:spcPct val="20000"/>
        </a:spcBef>
        <a:spcAft>
          <a:spcPct val="20000"/>
        </a:spcAft>
        <a:buChar char="-"/>
        <a:defRPr kumimoji="1" sz="12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 userDrawn="1"/>
        </p:nvSpPr>
        <p:spPr bwMode="auto">
          <a:xfrm>
            <a:off x="0" y="0"/>
            <a:ext cx="12191998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18000" tIns="45720" rIns="18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Line 123"/>
          <p:cNvSpPr>
            <a:spLocks noChangeShapeType="1"/>
          </p:cNvSpPr>
          <p:nvPr userDrawn="1"/>
        </p:nvSpPr>
        <p:spPr bwMode="auto">
          <a:xfrm flipV="1">
            <a:off x="0" y="567537"/>
            <a:ext cx="12192000" cy="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" rIns="18000" anchor="ctr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kumimoji="1" lang="ko-KR" altLang="en-US" sz="8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Line 126"/>
          <p:cNvSpPr>
            <a:spLocks noChangeShapeType="1"/>
          </p:cNvSpPr>
          <p:nvPr userDrawn="1"/>
        </p:nvSpPr>
        <p:spPr bwMode="auto">
          <a:xfrm>
            <a:off x="11590216" y="296863"/>
            <a:ext cx="0" cy="227012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" rIns="18000" anchor="ctr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kumimoji="1" lang="ko-KR" altLang="en-US" sz="8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12" name="Group 23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870399017"/>
              </p:ext>
            </p:extLst>
          </p:nvPr>
        </p:nvGraphicFramePr>
        <p:xfrm>
          <a:off x="-4" y="6515100"/>
          <a:ext cx="12192002" cy="365760"/>
        </p:xfrm>
        <a:graphic>
          <a:graphicData uri="http://schemas.openxmlformats.org/drawingml/2006/table">
            <a:tbl>
              <a:tblPr/>
              <a:tblGrid>
                <a:gridCol w="60960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endParaRPr lang="ko-KR" altLang="en-US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2153" marR="22153" horzOverflow="overflow">
                    <a:lnL cap="flat"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2153" marR="22153" horzOverflow="overflow">
                    <a:lnL>
                      <a:noFill/>
                    </a:lnL>
                    <a:lnR cap="flat">
                      <a:noFill/>
                    </a:lnR>
                    <a:lnT w="190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Rectangle 2"/>
          <p:cNvSpPr>
            <a:spLocks noChangeArrowheads="1"/>
          </p:cNvSpPr>
          <p:nvPr userDrawn="1"/>
        </p:nvSpPr>
        <p:spPr bwMode="auto">
          <a:xfrm>
            <a:off x="5596867" y="6591811"/>
            <a:ext cx="998257" cy="153888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0" h="0"/>
              <a:contourClr>
                <a:schemeClr val="bg1"/>
              </a:contourClr>
            </a:sp3d>
          </a:bodyPr>
          <a:lstStyle/>
          <a:p>
            <a:pPr marL="0" lvl="1" algn="ctr" defTabSz="762000" eaLnBrk="0" hangingPunct="0">
              <a:buClr>
                <a:prstClr val="black"/>
              </a:buClr>
              <a:tabLst>
                <a:tab pos="1438275" algn="l"/>
                <a:tab pos="5648325" algn="l"/>
              </a:tabLst>
              <a:defRPr/>
            </a:pPr>
            <a:r>
              <a:rPr lang="en-US" altLang="ko-KR" sz="1000" b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- </a:t>
            </a:r>
            <a:fld id="{B1092F38-C9F6-4FC4-B3BD-04CBD81D72C7}" type="slidenum">
              <a:rPr lang="en-US" altLang="ko-KR" sz="1000" b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pPr marL="0" lvl="1" algn="ctr" defTabSz="762000" eaLnBrk="0" hangingPunct="0">
                <a:buClr>
                  <a:prstClr val="black"/>
                </a:buClr>
                <a:tabLst>
                  <a:tab pos="1438275" algn="l"/>
                  <a:tab pos="5648325" algn="l"/>
                </a:tabLst>
                <a:defRPr/>
              </a:pPr>
              <a:t>‹#›</a:t>
            </a:fld>
            <a:r>
              <a:rPr lang="en-US" altLang="ko-KR" sz="1000" b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 -</a:t>
            </a:r>
            <a:endParaRPr lang="en-US" altLang="ko-KR" sz="500" b="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Pretendard" panose="02000503000000020004" pitchFamily="2" charset="-127"/>
            </a:endParaRPr>
          </a:p>
        </p:txBody>
      </p:sp>
      <p:pic>
        <p:nvPicPr>
          <p:cNvPr id="8" name="Picture 2" descr="make money, Kbank">
            <a:extLst>
              <a:ext uri="{FF2B5EF4-FFF2-40B4-BE49-F238E27FC236}">
                <a16:creationId xmlns:a16="http://schemas.microsoft.com/office/drawing/2014/main" id="{CDF689ED-B05E-767C-22BD-42E9BAA370A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128058"/>
            <a:ext cx="1008112" cy="276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6892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81" r:id="rId2"/>
    <p:sldLayoutId id="2147483682" r:id="rId3"/>
  </p:sldLayoutIdLst>
  <p:transition/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kumimoj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kumimoji="1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kumimoji="1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kumimoji="1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kumimoji="1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kumimoji="1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kumimoji="1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kumimoji="1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kumimoji="1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algn="just" rtl="0" eaLnBrk="1" fontAlgn="base" latinLnBrk="1" hangingPunct="1">
        <a:spcBef>
          <a:spcPct val="20000"/>
        </a:spcBef>
        <a:spcAft>
          <a:spcPct val="20000"/>
        </a:spcAft>
        <a:defRPr kumimoji="1" sz="1400" b="1">
          <a:solidFill>
            <a:schemeClr val="tx1"/>
          </a:solidFill>
          <a:latin typeface="+mn-lt"/>
          <a:ea typeface="+mn-ea"/>
          <a:cs typeface="+mn-cs"/>
        </a:defRPr>
      </a:lvl1pPr>
      <a:lvl2pPr marL="292100" indent="-101600" algn="just" rtl="0" eaLnBrk="1" fontAlgn="base" latinLnBrk="1" hangingPunct="1">
        <a:spcBef>
          <a:spcPct val="20000"/>
        </a:spcBef>
        <a:spcAft>
          <a:spcPct val="2000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2pPr>
      <a:lvl3pPr marL="571500" indent="-88900" algn="l" rtl="0" eaLnBrk="1" fontAlgn="base" latinLnBrk="1" hangingPunct="1">
        <a:spcBef>
          <a:spcPct val="20000"/>
        </a:spcBef>
        <a:spcAft>
          <a:spcPct val="20000"/>
        </a:spcAft>
        <a:buChar char="-"/>
        <a:defRPr kumimoji="1" sz="12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5" name="Group 5"/>
          <p:cNvGrpSpPr>
            <a:grpSpLocks/>
          </p:cNvGrpSpPr>
          <p:nvPr/>
        </p:nvGrpSpPr>
        <p:grpSpPr bwMode="auto">
          <a:xfrm>
            <a:off x="1524000" y="1412875"/>
            <a:ext cx="9144000" cy="1811338"/>
            <a:chOff x="535" y="890"/>
            <a:chExt cx="5261" cy="1141"/>
          </a:xfrm>
        </p:grpSpPr>
        <p:sp>
          <p:nvSpPr>
            <p:cNvPr id="3103" name="Line 6"/>
            <p:cNvSpPr>
              <a:spLocks noChangeShapeType="1"/>
            </p:cNvSpPr>
            <p:nvPr/>
          </p:nvSpPr>
          <p:spPr bwMode="auto">
            <a:xfrm>
              <a:off x="535" y="1389"/>
              <a:ext cx="526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104" name="Text Box 7"/>
            <p:cNvSpPr txBox="1">
              <a:spLocks noChangeArrowheads="1"/>
            </p:cNvSpPr>
            <p:nvPr/>
          </p:nvSpPr>
          <p:spPr bwMode="auto">
            <a:xfrm>
              <a:off x="1371" y="890"/>
              <a:ext cx="4333" cy="4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Ins="0">
              <a:spAutoFit/>
            </a:bodyPr>
            <a:lstStyle>
              <a:lvl1pPr eaLnBrk="0" hangingPunct="0">
                <a:defRPr kumimoji="1" sz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</a:defRPr>
              </a:lvl9pPr>
            </a:lstStyle>
            <a:p>
              <a:pPr algn="r" eaLnBrk="1" hangingPunct="1"/>
              <a:endParaRPr lang="en-US" altLang="ko-KR" sz="20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algn="r" eaLnBrk="1" hangingPunct="1"/>
              <a:r>
                <a:rPr lang="ko-KR" altLang="en-US" sz="2400" b="1" dirty="0" err="1">
                  <a:latin typeface="맑은 고딕" panose="020B0503020000020004" pitchFamily="50" charset="-127"/>
                  <a:ea typeface="맑은 고딕" panose="020B0503020000020004" pitchFamily="50" charset="-127"/>
                  <a:cs typeface="Pretendard" panose="02000503000000020004" pitchFamily="2" charset="-127"/>
                </a:rPr>
                <a:t>케이뱅크</a:t>
              </a:r>
              <a:r>
                <a:rPr lang="ko-KR" altLang="en-US" sz="2400" b="1" dirty="0">
                  <a:latin typeface="맑은 고딕" panose="020B0503020000020004" pitchFamily="50" charset="-127"/>
                  <a:ea typeface="맑은 고딕" panose="020B0503020000020004" pitchFamily="50" charset="-127"/>
                  <a:cs typeface="Pretendard" panose="02000503000000020004" pitchFamily="2" charset="-127"/>
                </a:rPr>
                <a:t> </a:t>
              </a:r>
              <a:r>
                <a:rPr lang="en-US" altLang="ko-KR" sz="2400" b="1" dirty="0">
                  <a:latin typeface="맑은 고딕" panose="020B0503020000020004" pitchFamily="50" charset="-127"/>
                  <a:ea typeface="맑은 고딕" panose="020B0503020000020004" pitchFamily="50" charset="-127"/>
                  <a:cs typeface="Pretendard" panose="02000503000000020004" pitchFamily="2" charset="-127"/>
                </a:rPr>
                <a:t>API</a:t>
              </a:r>
              <a:r>
                <a:rPr lang="ko-KR" altLang="en-US" sz="2400" b="1" dirty="0">
                  <a:latin typeface="맑은 고딕" panose="020B0503020000020004" pitchFamily="50" charset="-127"/>
                  <a:ea typeface="맑은 고딕" panose="020B0503020000020004" pitchFamily="50" charset="-127"/>
                  <a:cs typeface="Pretendard" panose="02000503000000020004" pitchFamily="2" charset="-127"/>
                </a:rPr>
                <a:t> 시스템 고도화 및 </a:t>
              </a:r>
              <a:r>
                <a:rPr lang="en-US" altLang="ko-KR" sz="2400" b="1" dirty="0">
                  <a:latin typeface="맑은 고딕" panose="020B0503020000020004" pitchFamily="50" charset="-127"/>
                  <a:ea typeface="맑은 고딕" panose="020B0503020000020004" pitchFamily="50" charset="-127"/>
                  <a:cs typeface="Pretendard" panose="02000503000000020004" pitchFamily="2" charset="-127"/>
                </a:rPr>
                <a:t>Test-Bed</a:t>
              </a:r>
              <a:r>
                <a:rPr lang="ko-KR" altLang="en-US" sz="2400" b="1" dirty="0">
                  <a:latin typeface="맑은 고딕" panose="020B0503020000020004" pitchFamily="50" charset="-127"/>
                  <a:ea typeface="맑은 고딕" panose="020B0503020000020004" pitchFamily="50" charset="-127"/>
                  <a:cs typeface="Pretendard" panose="02000503000000020004" pitchFamily="2" charset="-127"/>
                </a:rPr>
                <a:t> </a:t>
              </a:r>
              <a:r>
                <a:rPr lang="ko-KR" altLang="en-US" sz="2400" b="1" dirty="0" smtClean="0">
                  <a:latin typeface="맑은 고딕" panose="020B0503020000020004" pitchFamily="50" charset="-127"/>
                  <a:ea typeface="맑은 고딕" panose="020B0503020000020004" pitchFamily="50" charset="-127"/>
                  <a:cs typeface="Pretendard" panose="02000503000000020004" pitchFamily="2" charset="-127"/>
                </a:rPr>
                <a:t>구축 관리자</a:t>
              </a:r>
              <a:endParaRPr lang="ko-KR" altLang="en-US" sz="2400" b="1" dirty="0"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endParaRPr>
            </a:p>
          </p:txBody>
        </p:sp>
        <p:sp>
          <p:nvSpPr>
            <p:cNvPr id="3105" name="Text Box 8"/>
            <p:cNvSpPr txBox="1">
              <a:spLocks noChangeArrowheads="1"/>
            </p:cNvSpPr>
            <p:nvPr/>
          </p:nvSpPr>
          <p:spPr bwMode="auto">
            <a:xfrm>
              <a:off x="625" y="1400"/>
              <a:ext cx="5080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Ins="0">
              <a:spAutoFit/>
            </a:bodyPr>
            <a:lstStyle>
              <a:lvl1pPr eaLnBrk="0" hangingPunct="0">
                <a:defRPr kumimoji="1" sz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</a:defRPr>
              </a:lvl9pPr>
            </a:lstStyle>
            <a:p>
              <a:pPr algn="r" eaLnBrk="1" hangingPunct="1"/>
              <a:r>
                <a:rPr lang="ko-KR" altLang="en-US" sz="1800" dirty="0">
                  <a:latin typeface="맑은 고딕" panose="020B0503020000020004" pitchFamily="50" charset="-127"/>
                  <a:ea typeface="맑은 고딕" panose="020B0503020000020004" pitchFamily="50" charset="-127"/>
                  <a:cs typeface="Pretendard" panose="02000503000000020004" pitchFamily="2" charset="-127"/>
                </a:rPr>
                <a:t>화면 설계서</a:t>
              </a:r>
            </a:p>
          </p:txBody>
        </p:sp>
        <p:sp>
          <p:nvSpPr>
            <p:cNvPr id="3106" name="Text Box 9"/>
            <p:cNvSpPr txBox="1">
              <a:spLocks noChangeArrowheads="1"/>
            </p:cNvSpPr>
            <p:nvPr/>
          </p:nvSpPr>
          <p:spPr bwMode="auto">
            <a:xfrm>
              <a:off x="625" y="1839"/>
              <a:ext cx="508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rIns="0">
              <a:spAutoFit/>
            </a:bodyPr>
            <a:lstStyle>
              <a:lvl1pPr eaLnBrk="0" hangingPunct="0">
                <a:defRPr kumimoji="1" sz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</a:defRPr>
              </a:lvl9pPr>
            </a:lstStyle>
            <a:p>
              <a:pPr algn="r" eaLnBrk="1" hangingPunct="1"/>
              <a:r>
                <a:rPr lang="ko-KR" altLang="en-US" sz="1400" b="1" dirty="0">
                  <a:latin typeface="맑은 고딕" panose="020B0503020000020004" pitchFamily="50" charset="-127"/>
                  <a:ea typeface="맑은 고딕" panose="020B0503020000020004" pitchFamily="50" charset="-127"/>
                  <a:cs typeface="Pretendard" panose="02000503000000020004" pitchFamily="2" charset="-127"/>
                </a:rPr>
                <a:t>문서번호</a:t>
              </a:r>
              <a:r>
                <a:rPr lang="en-US" altLang="ko-KR" sz="1400" b="1" dirty="0">
                  <a:latin typeface="맑은 고딕" panose="020B0503020000020004" pitchFamily="50" charset="-127"/>
                  <a:ea typeface="맑은 고딕" panose="020B0503020000020004" pitchFamily="50" charset="-127"/>
                  <a:cs typeface="Pretendard" panose="02000503000000020004" pitchFamily="2" charset="-127"/>
                </a:rPr>
                <a:t>: </a:t>
              </a:r>
              <a:r>
                <a:rPr lang="en-US" altLang="ko-KR" sz="1400" b="1" dirty="0" smtClean="0">
                  <a:latin typeface="맑은 고딕" panose="020B0503020000020004" pitchFamily="50" charset="-127"/>
                  <a:ea typeface="맑은 고딕" panose="020B0503020000020004" pitchFamily="50" charset="-127"/>
                  <a:cs typeface="Pretendard" panose="02000503000000020004" pitchFamily="2" charset="-127"/>
                </a:rPr>
                <a:t>Kbank-API-DE20-4</a:t>
              </a:r>
              <a:endPara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endParaRPr>
            </a:p>
          </p:txBody>
        </p:sp>
      </p:grpSp>
      <p:graphicFrame>
        <p:nvGraphicFramePr>
          <p:cNvPr id="513060" name="Group 3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988676871"/>
              </p:ext>
            </p:extLst>
          </p:nvPr>
        </p:nvGraphicFramePr>
        <p:xfrm>
          <a:off x="5579205" y="3500438"/>
          <a:ext cx="4917830" cy="1071562"/>
        </p:xfrm>
        <a:graphic>
          <a:graphicData uri="http://schemas.openxmlformats.org/drawingml/2006/table">
            <a:tbl>
              <a:tblPr/>
              <a:tblGrid>
                <a:gridCol w="1092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05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05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39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74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프로젝트 명</a:t>
                      </a:r>
                    </a:p>
                  </a:txBody>
                  <a:tcPr marL="83077" marR="83077" marT="46822" marB="46822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5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케이뱅크</a:t>
                      </a:r>
                      <a:r>
                        <a:rPr kumimoji="1" lang="ko-KR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 통합 시뮬레이터 테스트 시스템 구축 구축</a:t>
                      </a:r>
                    </a:p>
                  </a:txBody>
                  <a:tcPr marL="83077" marR="83077" marT="46822" marB="46822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13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프로젝트 코드</a:t>
                      </a:r>
                    </a:p>
                  </a:txBody>
                  <a:tcPr marL="83077" marR="83077" marT="46822" marB="46822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83077" marR="83077" marT="46822" marB="46822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단계</a:t>
                      </a:r>
                    </a:p>
                  </a:txBody>
                  <a:tcPr marL="83077" marR="83077" marT="46822" marB="46822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설계</a:t>
                      </a:r>
                    </a:p>
                  </a:txBody>
                  <a:tcPr marL="83077" marR="83077" marT="46822" marB="46822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13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작성자</a:t>
                      </a:r>
                    </a:p>
                  </a:txBody>
                  <a:tcPr marL="83077" marR="83077" marT="46822" marB="46822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김영근</a:t>
                      </a:r>
                      <a:endParaRPr kumimoji="1" lang="ko-KR" alt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83077" marR="83077" marT="46822" marB="46822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버전</a:t>
                      </a:r>
                    </a:p>
                  </a:txBody>
                  <a:tcPr marL="83077" marR="83077" marT="46822" marB="46822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1.0.0</a:t>
                      </a:r>
                      <a:endParaRPr kumimoji="1" lang="en-US" altLang="ko-KR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83077" marR="83077" marT="46822" marB="46822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13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승인자</a:t>
                      </a:r>
                    </a:p>
                  </a:txBody>
                  <a:tcPr marL="83077" marR="83077" marT="46822" marB="46822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황범순</a:t>
                      </a:r>
                    </a:p>
                  </a:txBody>
                  <a:tcPr marL="83077" marR="83077" marT="46822" marB="46822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최종작성일</a:t>
                      </a:r>
                    </a:p>
                  </a:txBody>
                  <a:tcPr marL="83077" marR="83077" marT="46822" marB="46822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2024-10-04</a:t>
                      </a:r>
                      <a:endParaRPr kumimoji="1" lang="en-US" altLang="ko-KR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83077" marR="83077" marT="46822" marB="46822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9586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/>
              <a:t>KAPSY001U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ko-KR" altLang="en-US" dirty="0"/>
              <a:t>대시보드</a:t>
            </a:r>
            <a:endParaRPr lang="en-US" altLang="ko-KR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ko-KR" altLang="en-US" dirty="0"/>
              <a:t>대시보드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altLang="ko-KR" dirty="0"/>
              <a:t>/</a:t>
            </a:r>
            <a:r>
              <a:rPr lang="ko-KR" altLang="en-US" dirty="0"/>
              <a:t>시스템관리</a:t>
            </a:r>
            <a:r>
              <a:rPr lang="en-US" altLang="ko-KR" dirty="0"/>
              <a:t>/</a:t>
            </a:r>
            <a:r>
              <a:rPr lang="ko-KR" altLang="en-US" dirty="0"/>
              <a:t>대시보드</a:t>
            </a:r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8" name="텍스트 개체 틀 7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50F983-0FBA-4A9B-89C9-6D8B392D2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6656593"/>
              </p:ext>
            </p:extLst>
          </p:nvPr>
        </p:nvGraphicFramePr>
        <p:xfrm>
          <a:off x="9774650" y="1343214"/>
          <a:ext cx="2259242" cy="505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90">
                  <a:extLst>
                    <a:ext uri="{9D8B030D-6E8A-4147-A177-3AD203B41FA5}">
                      <a16:colId xmlns:a16="http://schemas.microsoft.com/office/drawing/2014/main" val="2853012212"/>
                    </a:ext>
                  </a:extLst>
                </a:gridCol>
                <a:gridCol w="1977452">
                  <a:extLst>
                    <a:ext uri="{9D8B030D-6E8A-4147-A177-3AD203B41FA5}">
                      <a16:colId xmlns:a16="http://schemas.microsoft.com/office/drawing/2014/main" val="4172672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6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리스트 기준일 노출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Default :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당월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004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리스트 기준일 필터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당월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기준일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700" b="0" u="none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달전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~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기준일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- 3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개월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기준일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r>
                        <a:rPr lang="ko-KR" altLang="en-US" sz="700" b="0" u="none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달전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~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기준일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- 6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개월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기준일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r>
                        <a:rPr lang="ko-KR" altLang="en-US" sz="700" b="0" u="none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달전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~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기준일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직접설정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en-US" altLang="ko-KR" sz="700" b="0" u="none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DateRange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Picker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를 통한 기준일 설정</a:t>
                      </a: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95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주 사용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API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테이블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연번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API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코드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평균 응답 시간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altLang="ko-KR" sz="700" b="0" u="none" baseline="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ms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최대 응답 시간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altLang="ko-KR" sz="700" b="0" u="none" baseline="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ms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최소 응답 시간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altLang="ko-KR" sz="700" b="0" u="none" baseline="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ms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성공률 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(%)</a:t>
                      </a: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총 호출 수 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내림차순 정렬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오류 발생 수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83266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06602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15365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9745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8689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0093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91272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7610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835654"/>
                  </a:ext>
                </a:extLst>
              </a:tr>
            </a:tbl>
          </a:graphicData>
        </a:graphic>
      </p:graphicFrame>
      <p:sp>
        <p:nvSpPr>
          <p:cNvPr id="29" name="위쪽 화살표 148">
            <a:extLst>
              <a:ext uri="{FF2B5EF4-FFF2-40B4-BE49-F238E27FC236}">
                <a16:creationId xmlns:a16="http://schemas.microsoft.com/office/drawing/2014/main" id="{B39AB05A-481E-43BC-8A27-3BBA11C06ABB}"/>
              </a:ext>
            </a:extLst>
          </p:cNvPr>
          <p:cNvSpPr/>
          <p:nvPr/>
        </p:nvSpPr>
        <p:spPr>
          <a:xfrm>
            <a:off x="4317860" y="894124"/>
            <a:ext cx="1290838" cy="393200"/>
          </a:xfrm>
          <a:prstGeom prst="up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212" tIns="33106" rIns="66212" bIns="33106" anchor="ctr"/>
          <a:lstStyle/>
          <a:p>
            <a:pPr algn="ctr" defTabSz="957787">
              <a:defRPr/>
            </a:pPr>
            <a:r>
              <a:rPr lang="ko-KR" altLang="en-US" sz="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이전페이지</a:t>
            </a:r>
            <a:endParaRPr lang="en-US" altLang="ko-KR" sz="7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defTabSz="957787">
              <a:defRPr/>
            </a:pPr>
            <a:r>
              <a:rPr lang="ko-KR" altLang="en-US" sz="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이어짐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07368" y="1484784"/>
            <a:ext cx="10038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주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사용 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API</a:t>
            </a:r>
            <a:endParaRPr lang="ko-KR" altLang="en-US" sz="12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21" name="Group 299">
            <a:extLst>
              <a:ext uri="{FF2B5EF4-FFF2-40B4-BE49-F238E27FC236}">
                <a16:creationId xmlns:a16="http://schemas.microsoft.com/office/drawing/2014/main" id="{14679276-1DD2-4555-B077-1F3EAE95D8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1279469"/>
              </p:ext>
            </p:extLst>
          </p:nvPr>
        </p:nvGraphicFramePr>
        <p:xfrm>
          <a:off x="407367" y="2069666"/>
          <a:ext cx="9163860" cy="3493932"/>
        </p:xfrm>
        <a:graphic>
          <a:graphicData uri="http://schemas.openxmlformats.org/drawingml/2006/table">
            <a:tbl>
              <a:tblPr/>
              <a:tblGrid>
                <a:gridCol w="4278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246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9688">
                  <a:extLst>
                    <a:ext uri="{9D8B030D-6E8A-4147-A177-3AD203B41FA5}">
                      <a16:colId xmlns:a16="http://schemas.microsoft.com/office/drawing/2014/main" val="250865536"/>
                    </a:ext>
                  </a:extLst>
                </a:gridCol>
                <a:gridCol w="1141001">
                  <a:extLst>
                    <a:ext uri="{9D8B030D-6E8A-4147-A177-3AD203B41FA5}">
                      <a16:colId xmlns:a16="http://schemas.microsoft.com/office/drawing/2014/main" val="2238460865"/>
                    </a:ext>
                  </a:extLst>
                </a:gridCol>
                <a:gridCol w="1069688">
                  <a:extLst>
                    <a:ext uri="{9D8B030D-6E8A-4147-A177-3AD203B41FA5}">
                      <a16:colId xmlns:a16="http://schemas.microsoft.com/office/drawing/2014/main" val="1757722575"/>
                    </a:ext>
                  </a:extLst>
                </a:gridCol>
                <a:gridCol w="713126">
                  <a:extLst>
                    <a:ext uri="{9D8B030D-6E8A-4147-A177-3AD203B41FA5}">
                      <a16:colId xmlns:a16="http://schemas.microsoft.com/office/drawing/2014/main" val="1809908456"/>
                    </a:ext>
                  </a:extLst>
                </a:gridCol>
                <a:gridCol w="1354939">
                  <a:extLst>
                    <a:ext uri="{9D8B030D-6E8A-4147-A177-3AD203B41FA5}">
                      <a16:colId xmlns:a16="http://schemas.microsoft.com/office/drawing/2014/main" val="2250451482"/>
                    </a:ext>
                  </a:extLst>
                </a:gridCol>
                <a:gridCol w="962915">
                  <a:extLst>
                    <a:ext uri="{9D8B030D-6E8A-4147-A177-3AD203B41FA5}">
                      <a16:colId xmlns:a16="http://schemas.microsoft.com/office/drawing/2014/main" val="4291356159"/>
                    </a:ext>
                  </a:extLst>
                </a:gridCol>
              </a:tblGrid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No.</a:t>
                      </a: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API </a:t>
                      </a: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코드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평균 응답 시간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최대 응답 시간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최소 응답 시간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성공률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총 호출 수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오류 발생 수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ACC-001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9,999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90%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BAL-002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9,999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90%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888,888,888,888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999,999,999</a:t>
                      </a:r>
                      <a:endParaRPr kumimoji="1" lang="ko-KR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2544950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TRX-003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9,999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90%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777,777,777,777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999,999,999</a:t>
                      </a:r>
                      <a:endParaRPr kumimoji="1" lang="ko-KR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3921898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PAY-004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9,999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90%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666,666,666,666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999,999,999</a:t>
                      </a:r>
                      <a:endParaRPr kumimoji="1" lang="ko-KR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6187772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TRF-005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9,999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90%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555,555,555,555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999,999,999</a:t>
                      </a:r>
                      <a:endParaRPr kumimoji="1" lang="ko-KR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8377087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ACC-002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9,999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90%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444,444,444,444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999,999,999</a:t>
                      </a:r>
                      <a:endParaRPr kumimoji="1" lang="ko-KR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2535532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BAL-003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9,999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90%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333,333,333,333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999,999,999</a:t>
                      </a:r>
                      <a:endParaRPr kumimoji="1" lang="ko-KR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8023618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TRX-004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9,999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90%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222,222,222,222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999,999,999</a:t>
                      </a:r>
                      <a:endParaRPr kumimoji="1" lang="ko-KR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3075587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PAY-005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9,999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90%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111,111,111,111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999,999,999</a:t>
                      </a:r>
                      <a:endParaRPr kumimoji="1" lang="ko-KR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7486119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TRF-006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9,999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90%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9,999,999,999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999,999,999</a:t>
                      </a:r>
                      <a:endParaRPr kumimoji="1" lang="ko-KR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8747745"/>
                  </a:ext>
                </a:extLst>
              </a:tr>
              <a:tr h="291161">
                <a:tc gridSpan="8"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Webdings" pitchFamily="18" charset="2"/>
                        </a:rPr>
                        <a:t></a:t>
                      </a:r>
                      <a:r>
                        <a:rPr lang="en-US" altLang="ko-KR" sz="10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◀   </a:t>
                      </a:r>
                      <a:r>
                        <a:rPr lang="en-US" altLang="ko-KR" sz="1000" b="1" u="sng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en-US" altLang="ko-KR" sz="10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2   3   4   5   6   7   8   9   10   ▶ </a:t>
                      </a:r>
                      <a:r>
                        <a:rPr lang="en-US" altLang="ko-KR" sz="10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Webdings" pitchFamily="18" charset="2"/>
                        </a:rPr>
                        <a:t>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0418198"/>
                  </a:ext>
                </a:extLst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5412451" y="1702851"/>
            <a:ext cx="18405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2024.12.01 ~ 2024.12.31</a:t>
            </a:r>
            <a:endParaRPr lang="ko-KR" altLang="en-US" sz="11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420426" y="1702851"/>
            <a:ext cx="218681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당월 </a:t>
            </a:r>
            <a:r>
              <a:rPr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| 3</a:t>
            </a:r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개월 </a:t>
            </a:r>
            <a:r>
              <a:rPr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| 6</a:t>
            </a:r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개월 </a:t>
            </a:r>
            <a:r>
              <a:rPr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| </a:t>
            </a:r>
            <a:r>
              <a:rPr lang="ko-KR" altLang="en-US" sz="11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직접설정</a:t>
            </a:r>
            <a:endParaRPr lang="ko-KR" altLang="en-US" sz="11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4" name="TextBox 11"/>
          <p:cNvSpPr txBox="1">
            <a:spLocks noChangeArrowheads="1"/>
          </p:cNvSpPr>
          <p:nvPr/>
        </p:nvSpPr>
        <p:spPr bwMode="auto">
          <a:xfrm>
            <a:off x="193280" y="6150097"/>
            <a:ext cx="9540000" cy="19562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Footer</a:t>
            </a:r>
          </a:p>
        </p:txBody>
      </p:sp>
      <p:sp>
        <p:nvSpPr>
          <p:cNvPr id="16" name="Rectangle 88"/>
          <p:cNvSpPr>
            <a:spLocks noChangeArrowheads="1"/>
          </p:cNvSpPr>
          <p:nvPr/>
        </p:nvSpPr>
        <p:spPr bwMode="auto">
          <a:xfrm>
            <a:off x="5447928" y="1713152"/>
            <a:ext cx="1701798" cy="210432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7" name="Rectangle 88"/>
          <p:cNvSpPr>
            <a:spLocks noChangeArrowheads="1"/>
          </p:cNvSpPr>
          <p:nvPr/>
        </p:nvSpPr>
        <p:spPr bwMode="auto">
          <a:xfrm>
            <a:off x="7433930" y="1713152"/>
            <a:ext cx="2107991" cy="210432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Oval 83"/>
          <p:cNvSpPr>
            <a:spLocks noChangeArrowheads="1"/>
          </p:cNvSpPr>
          <p:nvPr/>
        </p:nvSpPr>
        <p:spPr bwMode="auto">
          <a:xfrm>
            <a:off x="5323293" y="1752208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1</a:t>
            </a:r>
          </a:p>
        </p:txBody>
      </p:sp>
      <p:sp>
        <p:nvSpPr>
          <p:cNvPr id="19" name="Oval 83"/>
          <p:cNvSpPr>
            <a:spLocks noChangeArrowheads="1"/>
          </p:cNvSpPr>
          <p:nvPr/>
        </p:nvSpPr>
        <p:spPr bwMode="auto">
          <a:xfrm>
            <a:off x="7301198" y="1752208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2</a:t>
            </a:r>
          </a:p>
        </p:txBody>
      </p:sp>
      <p:sp>
        <p:nvSpPr>
          <p:cNvPr id="25" name="Rectangle 88"/>
          <p:cNvSpPr>
            <a:spLocks noChangeArrowheads="1"/>
          </p:cNvSpPr>
          <p:nvPr/>
        </p:nvSpPr>
        <p:spPr bwMode="auto">
          <a:xfrm>
            <a:off x="394590" y="2043678"/>
            <a:ext cx="9176637" cy="3240440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6" name="Oval 83"/>
          <p:cNvSpPr>
            <a:spLocks noChangeArrowheads="1"/>
          </p:cNvSpPr>
          <p:nvPr/>
        </p:nvSpPr>
        <p:spPr bwMode="auto">
          <a:xfrm>
            <a:off x="280455" y="2029646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3</a:t>
            </a:r>
          </a:p>
        </p:txBody>
      </p:sp>
      <p:sp>
        <p:nvSpPr>
          <p:cNvPr id="27" name="아래쪽 화살표 147">
            <a:extLst>
              <a:ext uri="{FF2B5EF4-FFF2-40B4-BE49-F238E27FC236}">
                <a16:creationId xmlns:a16="http://schemas.microsoft.com/office/drawing/2014/main" id="{2D20D9CC-06AA-4B57-834A-63B1DCC347D8}"/>
              </a:ext>
            </a:extLst>
          </p:cNvPr>
          <p:cNvSpPr/>
          <p:nvPr/>
        </p:nvSpPr>
        <p:spPr>
          <a:xfrm>
            <a:off x="4337360" y="6450911"/>
            <a:ext cx="1258653" cy="393200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212" tIns="33106" rIns="66212" bIns="33106" anchor="ctr"/>
          <a:lstStyle/>
          <a:p>
            <a:pPr algn="ctr" defTabSz="957787">
              <a:defRPr/>
            </a:pPr>
            <a:r>
              <a:rPr lang="ko-KR" altLang="en-US" sz="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다음페이지</a:t>
            </a:r>
            <a:endParaRPr lang="en-US" altLang="ko-KR" sz="7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defTabSz="957787">
              <a:defRPr/>
            </a:pPr>
            <a:r>
              <a:rPr lang="ko-KR" altLang="en-US" sz="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이어짐</a:t>
            </a:r>
          </a:p>
        </p:txBody>
      </p:sp>
    </p:spTree>
    <p:extLst>
      <p:ext uri="{BB962C8B-B14F-4D97-AF65-F5344CB8AC3E}">
        <p14:creationId xmlns:p14="http://schemas.microsoft.com/office/powerpoint/2010/main" val="3495212777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" name="Group 299">
            <a:extLst>
              <a:ext uri="{FF2B5EF4-FFF2-40B4-BE49-F238E27FC236}">
                <a16:creationId xmlns:a16="http://schemas.microsoft.com/office/drawing/2014/main" id="{14679276-1DD2-4555-B077-1F3EAE95D8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6460632"/>
              </p:ext>
            </p:extLst>
          </p:nvPr>
        </p:nvGraphicFramePr>
        <p:xfrm>
          <a:off x="407367" y="2298618"/>
          <a:ext cx="9122489" cy="4076254"/>
        </p:xfrm>
        <a:graphic>
          <a:graphicData uri="http://schemas.openxmlformats.org/drawingml/2006/table">
            <a:tbl>
              <a:tblPr/>
              <a:tblGrid>
                <a:gridCol w="14401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82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시간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2024.12.25 ~ 2024.12.31</a:t>
                      </a: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00:00 ~ 00:59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9,999,999/10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01:00 ~ 01:59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9,999,999/10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2544950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02:00 ~ 02:59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9,999,999/10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3921898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03:00 ~ 03:59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9,999,999/10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6187772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04:00 ~ 04:59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9,999,999/10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8377087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05:00 ~ 05:59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9,999,999/10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8773130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06:00 ~ 06:59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9,999,999/10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5150839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07:00 ~ 07:59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9,999,999/10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281406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08:00 ~ 08:59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9,999,999/10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2506855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09:00 ~ 09:59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9,999,999/10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3139353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10:00 ~ 10:59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9,999,999/10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9887002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11:00 ~ 11:59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9,999,999/10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1442763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12:00 ~ 12:59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9,999,999/10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7356181"/>
                  </a:ext>
                </a:extLst>
              </a:tr>
            </a:tbl>
          </a:graphicData>
        </a:graphic>
      </p:graphicFrame>
      <p:sp>
        <p:nvSpPr>
          <p:cNvPr id="2" name="텍스트 개체 틀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/>
              <a:t>KAPSY001U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ko-KR" altLang="en-US" dirty="0"/>
              <a:t>대시보드 </a:t>
            </a:r>
            <a:r>
              <a:rPr lang="en-US" altLang="ko-KR" dirty="0"/>
              <a:t>(</a:t>
            </a:r>
            <a:r>
              <a:rPr lang="ko-KR" altLang="en-US" dirty="0"/>
              <a:t>사용량</a:t>
            </a:r>
            <a:r>
              <a:rPr lang="en-US" altLang="ko-KR" dirty="0"/>
              <a:t>/</a:t>
            </a:r>
            <a:r>
              <a:rPr lang="ko-KR" altLang="en-US" dirty="0"/>
              <a:t>응답시간 트렌드 직접 </a:t>
            </a:r>
            <a:r>
              <a:rPr lang="ko-KR" altLang="en-US" dirty="0" err="1"/>
              <a:t>설정시</a:t>
            </a:r>
            <a:r>
              <a:rPr lang="en-US" altLang="ko-KR" dirty="0"/>
              <a:t>)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ko-KR" altLang="en-US" dirty="0"/>
              <a:t>대시보드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altLang="ko-KR" dirty="0"/>
              <a:t>/</a:t>
            </a:r>
            <a:r>
              <a:rPr lang="ko-KR" altLang="en-US" dirty="0"/>
              <a:t>시스템관리</a:t>
            </a:r>
            <a:r>
              <a:rPr lang="en-US" altLang="ko-KR" dirty="0"/>
              <a:t>/</a:t>
            </a:r>
            <a:r>
              <a:rPr lang="ko-KR" altLang="en-US" dirty="0"/>
              <a:t>대시보드</a:t>
            </a:r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8" name="텍스트 개체 틀 7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50F983-0FBA-4A9B-89C9-6D8B392D2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8219517"/>
              </p:ext>
            </p:extLst>
          </p:nvPr>
        </p:nvGraphicFramePr>
        <p:xfrm>
          <a:off x="9774650" y="1343214"/>
          <a:ext cx="2259242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90">
                  <a:extLst>
                    <a:ext uri="{9D8B030D-6E8A-4147-A177-3AD203B41FA5}">
                      <a16:colId xmlns:a16="http://schemas.microsoft.com/office/drawing/2014/main" val="2853012212"/>
                    </a:ext>
                  </a:extLst>
                </a:gridCol>
                <a:gridCol w="1977452">
                  <a:extLst>
                    <a:ext uri="{9D8B030D-6E8A-4147-A177-3AD203B41FA5}">
                      <a16:colId xmlns:a16="http://schemas.microsoft.com/office/drawing/2014/main" val="4172672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6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004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95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83266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06602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15365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9745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8689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0093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91272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7610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835654"/>
                  </a:ext>
                </a:extLst>
              </a:tr>
            </a:tbl>
          </a:graphicData>
        </a:graphic>
      </p:graphicFrame>
      <p:sp>
        <p:nvSpPr>
          <p:cNvPr id="50" name="TextBox 49"/>
          <p:cNvSpPr txBox="1"/>
          <p:nvPr/>
        </p:nvSpPr>
        <p:spPr>
          <a:xfrm>
            <a:off x="407368" y="1587157"/>
            <a:ext cx="18453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사용량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응답시간 트렌드</a:t>
            </a:r>
          </a:p>
        </p:txBody>
      </p:sp>
      <p:sp>
        <p:nvSpPr>
          <p:cNvPr id="51" name="모서리가 둥근 직사각형 62"/>
          <p:cNvSpPr>
            <a:spLocks noChangeArrowheads="1"/>
          </p:cNvSpPr>
          <p:nvPr/>
        </p:nvSpPr>
        <p:spPr bwMode="auto">
          <a:xfrm>
            <a:off x="407368" y="1892928"/>
            <a:ext cx="1584176" cy="26878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ko-KR" altLang="en-US" sz="10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전체                       ▼</a:t>
            </a:r>
            <a:endParaRPr lang="ko-KR" altLang="en-US" sz="10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851106" y="1911941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1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직접설정</a:t>
            </a:r>
            <a:endParaRPr lang="ko-KR" altLang="en-US" sz="11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5" name="자유형 246">
            <a:extLst>
              <a:ext uri="{FF2B5EF4-FFF2-40B4-BE49-F238E27FC236}">
                <a16:creationId xmlns:a16="http://schemas.microsoft.com/office/drawing/2014/main" id="{BED441D3-4600-4A56-AA7F-9A71CB50CE8E}"/>
              </a:ext>
            </a:extLst>
          </p:cNvPr>
          <p:cNvSpPr/>
          <p:nvPr/>
        </p:nvSpPr>
        <p:spPr bwMode="auto">
          <a:xfrm>
            <a:off x="3632728" y="6525344"/>
            <a:ext cx="2619095" cy="215175"/>
          </a:xfrm>
          <a:custGeom>
            <a:avLst/>
            <a:gdLst>
              <a:gd name="connsiteX0" fmla="*/ 0 w 4410075"/>
              <a:gd name="connsiteY0" fmla="*/ 314606 h 362236"/>
              <a:gd name="connsiteX1" fmla="*/ 1362075 w 4410075"/>
              <a:gd name="connsiteY1" fmla="*/ 281 h 362236"/>
              <a:gd name="connsiteX2" fmla="*/ 2667000 w 4410075"/>
              <a:gd name="connsiteY2" fmla="*/ 362231 h 362236"/>
              <a:gd name="connsiteX3" fmla="*/ 4410075 w 4410075"/>
              <a:gd name="connsiteY3" fmla="*/ 9806 h 362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10075" h="362236">
                <a:moveTo>
                  <a:pt x="0" y="314606"/>
                </a:moveTo>
                <a:cubicBezTo>
                  <a:pt x="458787" y="153475"/>
                  <a:pt x="917575" y="-7656"/>
                  <a:pt x="1362075" y="281"/>
                </a:cubicBezTo>
                <a:cubicBezTo>
                  <a:pt x="1806575" y="8218"/>
                  <a:pt x="2159000" y="360644"/>
                  <a:pt x="2667000" y="362231"/>
                </a:cubicBezTo>
                <a:cubicBezTo>
                  <a:pt x="3175000" y="363818"/>
                  <a:pt x="4168775" y="32031"/>
                  <a:pt x="4410075" y="9806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ysDot"/>
            <a:miter lim="800000"/>
            <a:headEnd/>
            <a:tailEnd/>
          </a:ln>
          <a:effectLst/>
        </p:spPr>
        <p:txBody>
          <a:bodyPr vert="horz" wrap="none" lIns="66212" tIns="33106" rIns="66212" bIns="33106" numCol="1" rtlCol="0" anchor="ctr" anchorCtr="0" compatLnSpc="1">
            <a:prstTxWarp prst="textNoShape">
              <a:avLst/>
            </a:prstTxWarp>
          </a:bodyPr>
          <a:lstStyle/>
          <a:p>
            <a:pPr algn="ctr" defTabSz="662117" fontAlgn="base" latinLnBrk="0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생략</a:t>
            </a:r>
          </a:p>
        </p:txBody>
      </p:sp>
    </p:spTree>
    <p:extLst>
      <p:ext uri="{BB962C8B-B14F-4D97-AF65-F5344CB8AC3E}">
        <p14:creationId xmlns:p14="http://schemas.microsoft.com/office/powerpoint/2010/main" val="827292407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/>
              <a:t>KAPSY001U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ko-KR" altLang="en-US" dirty="0"/>
              <a:t>대시보드 </a:t>
            </a:r>
            <a:r>
              <a:rPr lang="en-US" altLang="ko-KR" dirty="0"/>
              <a:t>(</a:t>
            </a:r>
            <a:r>
              <a:rPr lang="ko-KR" altLang="en-US" dirty="0"/>
              <a:t>오류 분포</a:t>
            </a:r>
            <a:r>
              <a:rPr lang="en-US" altLang="ko-KR" dirty="0"/>
              <a:t>, API </a:t>
            </a:r>
            <a:r>
              <a:rPr lang="ko-KR" altLang="en-US" dirty="0"/>
              <a:t>명 </a:t>
            </a:r>
            <a:r>
              <a:rPr lang="ko-KR" altLang="en-US" dirty="0" err="1"/>
              <a:t>선택시</a:t>
            </a:r>
            <a:r>
              <a:rPr lang="en-US" altLang="ko-KR" dirty="0"/>
              <a:t>)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ko-KR" altLang="en-US" dirty="0"/>
              <a:t>대시보드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altLang="ko-KR" dirty="0"/>
              <a:t>/</a:t>
            </a:r>
            <a:r>
              <a:rPr lang="ko-KR" altLang="en-US" dirty="0"/>
              <a:t>시스템관리</a:t>
            </a:r>
            <a:r>
              <a:rPr lang="en-US" altLang="ko-KR" dirty="0"/>
              <a:t>/</a:t>
            </a:r>
            <a:r>
              <a:rPr lang="ko-KR" altLang="en-US" dirty="0"/>
              <a:t>대시보드</a:t>
            </a:r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8" name="텍스트 개체 틀 7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50F983-0FBA-4A9B-89C9-6D8B392D2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8286881"/>
              </p:ext>
            </p:extLst>
          </p:nvPr>
        </p:nvGraphicFramePr>
        <p:xfrm>
          <a:off x="9774650" y="1343214"/>
          <a:ext cx="2259242" cy="3870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90">
                  <a:extLst>
                    <a:ext uri="{9D8B030D-6E8A-4147-A177-3AD203B41FA5}">
                      <a16:colId xmlns:a16="http://schemas.microsoft.com/office/drawing/2014/main" val="2853012212"/>
                    </a:ext>
                  </a:extLst>
                </a:gridCol>
                <a:gridCol w="1977452">
                  <a:extLst>
                    <a:ext uri="{9D8B030D-6E8A-4147-A177-3AD203B41FA5}">
                      <a16:colId xmlns:a16="http://schemas.microsoft.com/office/drawing/2014/main" val="4172672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6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API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별 노출 테이블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연번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API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코드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오류 건 수 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내림차순 정렬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004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95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83266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06602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15365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9745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8689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0093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91272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7610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835654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strike="noStrik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</a:t>
                      </a:r>
                      <a:endParaRPr lang="ko-KR" altLang="en-US" sz="700" b="0" strike="noStrik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strike="noStrik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2312080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strike="noStrik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13</a:t>
                      </a:r>
                      <a:endParaRPr lang="ko-KR" altLang="en-US" sz="700" b="0" strike="noStrik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700" b="0" u="none" strike="noStrik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3338012"/>
                  </a:ext>
                </a:extLst>
              </a:tr>
            </a:tbl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407368" y="1793985"/>
            <a:ext cx="8547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오류 분포</a:t>
            </a:r>
          </a:p>
        </p:txBody>
      </p:sp>
      <p:graphicFrame>
        <p:nvGraphicFramePr>
          <p:cNvPr id="36" name="Group 299">
            <a:extLst>
              <a:ext uri="{FF2B5EF4-FFF2-40B4-BE49-F238E27FC236}">
                <a16:creationId xmlns:a16="http://schemas.microsoft.com/office/drawing/2014/main" id="{14679276-1DD2-4555-B077-1F3EAE95D8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7846456"/>
              </p:ext>
            </p:extLst>
          </p:nvPr>
        </p:nvGraphicFramePr>
        <p:xfrm>
          <a:off x="407367" y="2492896"/>
          <a:ext cx="9122489" cy="3493932"/>
        </p:xfrm>
        <a:graphic>
          <a:graphicData uri="http://schemas.openxmlformats.org/drawingml/2006/table">
            <a:tbl>
              <a:tblPr/>
              <a:tblGrid>
                <a:gridCol w="4320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127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77672">
                  <a:extLst>
                    <a:ext uri="{9D8B030D-6E8A-4147-A177-3AD203B41FA5}">
                      <a16:colId xmlns:a16="http://schemas.microsoft.com/office/drawing/2014/main" val="4291356159"/>
                    </a:ext>
                  </a:extLst>
                </a:gridCol>
              </a:tblGrid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No.</a:t>
                      </a: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API </a:t>
                      </a: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명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건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ACC-001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BAL-002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888,888,888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2544950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TRX-003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777,777,777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3921898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PAY-004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666,666,666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6187772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TRF-005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555,555,555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8377087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ACC-002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444,444,444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2535532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BAL-003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333,333,333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8023618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TRX-004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222,222,222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3075587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PAY-005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111,111,111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7486119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TRF-006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8747745"/>
                  </a:ext>
                </a:extLst>
              </a:tr>
              <a:tr h="291161">
                <a:tc gridSpan="3"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Webdings" pitchFamily="18" charset="2"/>
                        </a:rPr>
                        <a:t></a:t>
                      </a:r>
                      <a:r>
                        <a:rPr lang="en-US" altLang="ko-KR" sz="10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◀   </a:t>
                      </a:r>
                      <a:r>
                        <a:rPr lang="en-US" altLang="ko-KR" sz="1000" b="1" u="sng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en-US" altLang="ko-KR" sz="10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2   3   4   5   6   7   8   9   10   ▶ </a:t>
                      </a:r>
                      <a:r>
                        <a:rPr lang="en-US" altLang="ko-KR" sz="10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Webdings" pitchFamily="18" charset="2"/>
                        </a:rPr>
                        <a:t>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0418198"/>
                  </a:ext>
                </a:extLst>
              </a:tr>
            </a:tbl>
          </a:graphicData>
        </a:graphic>
      </p:graphicFrame>
      <p:sp>
        <p:nvSpPr>
          <p:cNvPr id="37" name="모서리가 둥근 직사각형 62"/>
          <p:cNvSpPr>
            <a:spLocks noChangeArrowheads="1"/>
          </p:cNvSpPr>
          <p:nvPr/>
        </p:nvSpPr>
        <p:spPr bwMode="auto">
          <a:xfrm>
            <a:off x="1991544" y="2107068"/>
            <a:ext cx="1584176" cy="26878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ko-KR" altLang="en-US" sz="10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전체                       ▼</a:t>
            </a:r>
            <a:endParaRPr lang="ko-KR" altLang="en-US" sz="10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412451" y="2126081"/>
            <a:ext cx="18405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2024.12.01 ~ 2024.12.31</a:t>
            </a:r>
            <a:endParaRPr lang="ko-KR" altLang="en-US" sz="11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420426" y="2126081"/>
            <a:ext cx="218681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당월 </a:t>
            </a:r>
            <a:r>
              <a:rPr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| 3</a:t>
            </a:r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개월 </a:t>
            </a:r>
            <a:r>
              <a:rPr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| 6</a:t>
            </a:r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개월 </a:t>
            </a:r>
            <a:r>
              <a:rPr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| </a:t>
            </a:r>
            <a:r>
              <a:rPr lang="ko-KR" altLang="en-US" sz="11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직접설정</a:t>
            </a:r>
            <a:endParaRPr lang="ko-KR" altLang="en-US" sz="11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25703" y="2106511"/>
            <a:ext cx="15696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오류 코드 ◎ 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API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명</a:t>
            </a:r>
          </a:p>
        </p:txBody>
      </p:sp>
      <p:sp>
        <p:nvSpPr>
          <p:cNvPr id="27" name="Rectangle 88"/>
          <p:cNvSpPr>
            <a:spLocks noChangeArrowheads="1"/>
          </p:cNvSpPr>
          <p:nvPr/>
        </p:nvSpPr>
        <p:spPr bwMode="auto">
          <a:xfrm>
            <a:off x="394590" y="2465632"/>
            <a:ext cx="9176637" cy="3267624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8" name="Oval 83"/>
          <p:cNvSpPr>
            <a:spLocks noChangeArrowheads="1"/>
          </p:cNvSpPr>
          <p:nvPr/>
        </p:nvSpPr>
        <p:spPr bwMode="auto">
          <a:xfrm>
            <a:off x="280455" y="2451600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791614076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b="1" dirty="0" err="1" smtClean="0"/>
              <a:t>법인관리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1342513259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 smtClean="0"/>
              <a:t>KAPSY801U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ko-KR" altLang="en-US" dirty="0" smtClean="0"/>
              <a:t>법인 </a:t>
            </a:r>
            <a:r>
              <a:rPr lang="ko-KR" altLang="en-US" dirty="0"/>
              <a:t>목록</a:t>
            </a:r>
            <a:endParaRPr lang="en-US" altLang="ko-KR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ko-KR" altLang="en-US" dirty="0" smtClean="0"/>
              <a:t>법인 </a:t>
            </a:r>
            <a:r>
              <a:rPr lang="ko-KR" altLang="en-US" dirty="0"/>
              <a:t>목록</a:t>
            </a:r>
            <a:endParaRPr lang="en-US" altLang="ko-KR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2"/>
          </p:nvPr>
        </p:nvSpPr>
        <p:spPr>
          <a:xfrm>
            <a:off x="7320138" y="832006"/>
            <a:ext cx="1728190" cy="212802"/>
          </a:xfrm>
        </p:spPr>
        <p:txBody>
          <a:bodyPr/>
          <a:lstStyle/>
          <a:p>
            <a:r>
              <a:rPr lang="en-US" altLang="ko-KR" dirty="0"/>
              <a:t>/</a:t>
            </a:r>
            <a:r>
              <a:rPr lang="ko-KR" altLang="en-US" dirty="0"/>
              <a:t>시스템관리</a:t>
            </a:r>
            <a:r>
              <a:rPr lang="en-US" altLang="ko-KR" dirty="0" smtClean="0"/>
              <a:t>/</a:t>
            </a:r>
            <a:r>
              <a:rPr lang="ko-KR" altLang="en-US" dirty="0" err="1" smtClean="0"/>
              <a:t>법인관리</a:t>
            </a:r>
            <a:r>
              <a:rPr lang="en-US" altLang="ko-KR" dirty="0" smtClean="0"/>
              <a:t>/</a:t>
            </a:r>
            <a:r>
              <a:rPr lang="ko-KR" altLang="en-US" dirty="0" err="1" smtClean="0"/>
              <a:t>법인목록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50F983-0FBA-4A9B-89C9-6D8B392D2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5611599"/>
              </p:ext>
            </p:extLst>
          </p:nvPr>
        </p:nvGraphicFramePr>
        <p:xfrm>
          <a:off x="9774650" y="1343214"/>
          <a:ext cx="2259242" cy="4569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90">
                  <a:extLst>
                    <a:ext uri="{9D8B030D-6E8A-4147-A177-3AD203B41FA5}">
                      <a16:colId xmlns:a16="http://schemas.microsoft.com/office/drawing/2014/main" val="2853012212"/>
                    </a:ext>
                  </a:extLst>
                </a:gridCol>
                <a:gridCol w="1977452">
                  <a:extLst>
                    <a:ext uri="{9D8B030D-6E8A-4147-A177-3AD203B41FA5}">
                      <a16:colId xmlns:a16="http://schemas.microsoft.com/office/drawing/2014/main" val="4172672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6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(Dropdown)</a:t>
                      </a: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선택 필터</a:t>
                      </a: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리스트 노출</a:t>
                      </a:r>
                      <a:endParaRPr lang="en-US" altLang="ko-KR" sz="700" b="0" u="none" baseline="0" dirty="0" smtClean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개별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선택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004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(Dropdown) </a:t>
                      </a:r>
                      <a:r>
                        <a:rPr lang="ko-KR" altLang="en-US" sz="700" b="0" u="none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법인상태</a:t>
                      </a:r>
                      <a:r>
                        <a:rPr lang="ko-KR" altLang="en-US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선택 필터</a:t>
                      </a:r>
                      <a:endParaRPr lang="en-US" altLang="ko-KR" sz="700" b="0" u="none" dirty="0" smtClean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</a:t>
                      </a: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대기</a:t>
                      </a: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거절</a:t>
                      </a: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95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(Dropdown) </a:t>
                      </a:r>
                      <a:r>
                        <a:rPr lang="ko-KR" altLang="en-US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각 열 별 정렬</a:t>
                      </a:r>
                      <a:endParaRPr lang="en-US" altLang="ko-KR" sz="700" b="0" u="none" dirty="0" smtClean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No, </a:t>
                      </a:r>
                      <a:r>
                        <a:rPr lang="ko-KR" altLang="en-US" sz="700" b="0" u="none" baseline="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제휴기관</a:t>
                      </a: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ID, </a:t>
                      </a:r>
                      <a:r>
                        <a:rPr lang="ko-KR" altLang="en-US" sz="700" b="0" u="none" baseline="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법인명</a:t>
                      </a: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가입일</a:t>
                      </a: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승인일</a:t>
                      </a: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법인상태</a:t>
                      </a: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담당자</a:t>
                      </a: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담당자 연락처</a:t>
                      </a: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인증키 현황</a:t>
                      </a: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API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현황</a:t>
                      </a: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마지막로그인</a:t>
                      </a: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83266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(Text box) </a:t>
                      </a:r>
                      <a:r>
                        <a:rPr lang="ko-KR" altLang="en-US" sz="700" b="0" u="none" baseline="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검색어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입력란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06602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 시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검색어로 </a:t>
                      </a:r>
                      <a:r>
                        <a:rPr lang="ko-KR" altLang="en-US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목록 대상 검색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검색 영역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700" b="0" u="none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제휴기관</a:t>
                      </a: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ID, </a:t>
                      </a:r>
                      <a:r>
                        <a:rPr lang="ko-KR" altLang="en-US" sz="700" b="0" u="none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법인명</a:t>
                      </a: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담당자</a:t>
                      </a: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담당자연락처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15365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목록 리스트 노출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연번</a:t>
                      </a: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법인명</a:t>
                      </a: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가입일</a:t>
                      </a: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승인일</a:t>
                      </a: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법인상태</a:t>
                      </a: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담당자</a:t>
                      </a: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담당자연락처</a:t>
                      </a: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인증키 현황</a:t>
                      </a: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API </a:t>
                      </a:r>
                      <a:r>
                        <a:rPr lang="ko-KR" altLang="en-US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현황</a:t>
                      </a: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마지막로그인</a:t>
                      </a: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법인상태</a:t>
                      </a:r>
                      <a:r>
                        <a:rPr lang="ko-KR" altLang="en-US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</a:t>
                      </a: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대기</a:t>
                      </a: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거절</a:t>
                      </a:r>
                      <a:endParaRPr lang="en-US" altLang="ko-KR" sz="700" b="0" u="none" dirty="0" smtClean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9745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행 클릭 시</a:t>
                      </a: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</a:t>
                      </a: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사용자 상세 보기 화면으로 이동 </a:t>
                      </a:r>
                      <a:r>
                        <a:rPr lang="en-US" altLang="ko-KR" sz="7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(KAPSY802U)</a:t>
                      </a: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8689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0093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91272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761021"/>
                  </a:ext>
                </a:extLst>
              </a:tr>
            </a:tbl>
          </a:graphicData>
        </a:graphic>
      </p:graphicFrame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93280" y="1385541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GNB</a:t>
            </a:r>
          </a:p>
        </p:txBody>
      </p:sp>
      <p:sp>
        <p:nvSpPr>
          <p:cNvPr id="24" name="TextBox 11"/>
          <p:cNvSpPr txBox="1">
            <a:spLocks noChangeArrowheads="1"/>
          </p:cNvSpPr>
          <p:nvPr/>
        </p:nvSpPr>
        <p:spPr bwMode="auto">
          <a:xfrm>
            <a:off x="193280" y="1601728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Navigation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07368" y="1967593"/>
            <a:ext cx="9653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법인 </a:t>
            </a: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목록</a:t>
            </a:r>
          </a:p>
        </p:txBody>
      </p:sp>
      <p:graphicFrame>
        <p:nvGraphicFramePr>
          <p:cNvPr id="31" name="Group 299">
            <a:extLst>
              <a:ext uri="{FF2B5EF4-FFF2-40B4-BE49-F238E27FC236}">
                <a16:creationId xmlns:a16="http://schemas.microsoft.com/office/drawing/2014/main" id="{14679276-1DD2-4555-B077-1F3EAE95D8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1382068"/>
              </p:ext>
            </p:extLst>
          </p:nvPr>
        </p:nvGraphicFramePr>
        <p:xfrm>
          <a:off x="407368" y="2681708"/>
          <a:ext cx="9113533" cy="3267576"/>
        </p:xfrm>
        <a:graphic>
          <a:graphicData uri="http://schemas.openxmlformats.org/drawingml/2006/table">
            <a:tbl>
              <a:tblPr/>
              <a:tblGrid>
                <a:gridCol w="233335">
                  <a:extLst>
                    <a:ext uri="{9D8B030D-6E8A-4147-A177-3AD203B41FA5}">
                      <a16:colId xmlns:a16="http://schemas.microsoft.com/office/drawing/2014/main" val="122619423"/>
                    </a:ext>
                  </a:extLst>
                </a:gridCol>
                <a:gridCol w="846785">
                  <a:extLst>
                    <a:ext uri="{9D8B030D-6E8A-4147-A177-3AD203B41FA5}">
                      <a16:colId xmlns:a16="http://schemas.microsoft.com/office/drawing/2014/main" val="4262164271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27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8556">
                  <a:extLst>
                    <a:ext uri="{9D8B030D-6E8A-4147-A177-3AD203B41FA5}">
                      <a16:colId xmlns:a16="http://schemas.microsoft.com/office/drawing/2014/main" val="1314684082"/>
                    </a:ext>
                  </a:extLst>
                </a:gridCol>
                <a:gridCol w="530942">
                  <a:extLst>
                    <a:ext uri="{9D8B030D-6E8A-4147-A177-3AD203B41FA5}">
                      <a16:colId xmlns:a16="http://schemas.microsoft.com/office/drawing/2014/main" val="4291356159"/>
                    </a:ext>
                  </a:extLst>
                </a:gridCol>
                <a:gridCol w="392908">
                  <a:extLst>
                    <a:ext uri="{9D8B030D-6E8A-4147-A177-3AD203B41FA5}">
                      <a16:colId xmlns:a16="http://schemas.microsoft.com/office/drawing/2014/main" val="994995822"/>
                    </a:ext>
                  </a:extLst>
                </a:gridCol>
                <a:gridCol w="764962">
                  <a:extLst>
                    <a:ext uri="{9D8B030D-6E8A-4147-A177-3AD203B41FA5}">
                      <a16:colId xmlns:a16="http://schemas.microsoft.com/office/drawing/2014/main" val="3813035075"/>
                    </a:ext>
                  </a:extLst>
                </a:gridCol>
                <a:gridCol w="1022453">
                  <a:extLst>
                    <a:ext uri="{9D8B030D-6E8A-4147-A177-3AD203B41FA5}">
                      <a16:colId xmlns:a16="http://schemas.microsoft.com/office/drawing/2014/main" val="4081679463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1338682827"/>
                    </a:ext>
                  </a:extLst>
                </a:gridCol>
                <a:gridCol w="1048637">
                  <a:extLst>
                    <a:ext uri="{9D8B030D-6E8A-4147-A177-3AD203B41FA5}">
                      <a16:colId xmlns:a16="http://schemas.microsoft.com/office/drawing/2014/main" val="21717450"/>
                    </a:ext>
                  </a:extLst>
                </a:gridCol>
              </a:tblGrid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No.</a:t>
                      </a:r>
                      <a:endParaRPr kumimoji="1" lang="ko-KR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제휴기관</a:t>
                      </a:r>
                      <a:r>
                        <a:rPr kumimoji="1" lang="ko-KR" alt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kumimoji="1" lang="en-US" altLang="ko-KR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ID</a:t>
                      </a:r>
                      <a:endParaRPr kumimoji="1" lang="ko-KR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법인명</a:t>
                      </a:r>
                      <a:endParaRPr kumimoji="1" lang="ko-KR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가입일</a:t>
                      </a:r>
                      <a:endParaRPr kumimoji="1" lang="ko-KR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승인일</a:t>
                      </a:r>
                      <a:endParaRPr kumimoji="1" lang="ko-KR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법인상태</a:t>
                      </a:r>
                      <a:endParaRPr kumimoji="1" lang="ko-KR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담당자</a:t>
                      </a:r>
                      <a:endParaRPr kumimoji="1" lang="ko-KR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담당자 연락처</a:t>
                      </a:r>
                      <a:endParaRPr kumimoji="1" lang="ko-KR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인증키 현황</a:t>
                      </a:r>
                      <a:endParaRPr kumimoji="1" lang="ko-KR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API </a:t>
                      </a:r>
                      <a:r>
                        <a:rPr kumimoji="1" lang="ko-KR" alt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현황</a:t>
                      </a:r>
                      <a:endParaRPr kumimoji="1" lang="ko-KR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마지막로그인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39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K00000011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우리은행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2024/12/01 12:12:12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2024/12/01 12:12:12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김민수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010-1234-1234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 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활성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1, 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비활성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2)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 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활성 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5, 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비활성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5)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2024/12/01 12:12:12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38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K00000010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토스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2024/12/01 12:12:12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대기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이지훈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010-1234-1234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2024/12/01 12:12:12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2544950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37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K00000009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IBK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기업은행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2024/12/01 12:12:12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거절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박서연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010-1234-1234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2024/12/01 12:12:12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3921898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36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K00000008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국민은행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2024/12/01 12:12:12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2024/12/01 12:12:12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윤성민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010-1234-1234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 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활성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1, 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비활성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2)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 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활성 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5, 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비활성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5)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2024/12/01 12:12:12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6187772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35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K00000007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하나은행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2024/12/01 12:12:12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대기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정현우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010-1234-1234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2024/12/01 12:12:12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8377087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34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K00000006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더즌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2024/12/01 12:12:12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거절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윤다혜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010-1234-1234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2024/12/01 12:12:12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3953355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33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K00000005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핀다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2024/12/01 12:12:12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2024/12/01 12:12:12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강동훈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010-1234-1234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(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활성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1, 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비활성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1)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 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활성 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5, 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비활성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5)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2024/12/01 12:12:12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0974173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32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K00000004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신한은행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2024/12/01 12:12:12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대기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지현준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010-1234-1234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2024/12/01 12:12:12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694502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31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K00000003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외환은행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2024/12/01 12:12:12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- 12:12:12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거절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조민지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010-1234-1234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2024/12/01 12:12:12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9051752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K00000002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농협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2024/12/01 12:12:12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2024/12/01 12:12:12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한승주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010-1234-1234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 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활성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2, 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비활성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2)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 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활성 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5, 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비활성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5)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2024/12/01 12:12:12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866461"/>
                  </a:ext>
                </a:extLst>
              </a:tr>
              <a:tr h="272298">
                <a:tc gridSpan="11"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Webdings" pitchFamily="18" charset="2"/>
                        </a:rPr>
                        <a:t>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8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◀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</a:t>
                      </a:r>
                      <a:r>
                        <a:rPr lang="en-US" altLang="ko-KR" sz="900" b="1" u="sng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2   3   4   5   6   7   8   9   10   </a:t>
                      </a:r>
                      <a:r>
                        <a:rPr lang="en-US" altLang="ko-KR" sz="8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▶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Webdings" pitchFamily="18" charset="2"/>
                        </a:rPr>
                        <a:t>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9253528"/>
                  </a:ext>
                </a:extLst>
              </a:tr>
            </a:tbl>
          </a:graphicData>
        </a:graphic>
      </p:graphicFrame>
      <p:sp>
        <p:nvSpPr>
          <p:cNvPr id="39" name="TextBox 11"/>
          <p:cNvSpPr txBox="1">
            <a:spLocks noChangeArrowheads="1"/>
          </p:cNvSpPr>
          <p:nvPr/>
        </p:nvSpPr>
        <p:spPr bwMode="auto">
          <a:xfrm>
            <a:off x="193280" y="6271999"/>
            <a:ext cx="9540000" cy="19562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Footer</a:t>
            </a:r>
          </a:p>
        </p:txBody>
      </p:sp>
      <p:sp>
        <p:nvSpPr>
          <p:cNvPr id="41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0527" y="2374626"/>
            <a:ext cx="880373" cy="239372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검색</a:t>
            </a:r>
          </a:p>
        </p:txBody>
      </p:sp>
      <p:sp>
        <p:nvSpPr>
          <p:cNvPr id="42" name="모서리가 둥근 직사각형 62"/>
          <p:cNvSpPr>
            <a:spLocks noChangeArrowheads="1"/>
          </p:cNvSpPr>
          <p:nvPr/>
        </p:nvSpPr>
        <p:spPr bwMode="auto">
          <a:xfrm>
            <a:off x="6280541" y="2376918"/>
            <a:ext cx="2281735" cy="23708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검색</a:t>
            </a:r>
          </a:p>
        </p:txBody>
      </p:sp>
      <p:sp>
        <p:nvSpPr>
          <p:cNvPr id="43" name="Rectangle 88"/>
          <p:cNvSpPr>
            <a:spLocks noChangeArrowheads="1"/>
          </p:cNvSpPr>
          <p:nvPr/>
        </p:nvSpPr>
        <p:spPr bwMode="auto">
          <a:xfrm>
            <a:off x="394590" y="2667812"/>
            <a:ext cx="9176637" cy="2993436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5" name="Rectangle 88"/>
          <p:cNvSpPr>
            <a:spLocks noChangeArrowheads="1"/>
          </p:cNvSpPr>
          <p:nvPr/>
        </p:nvSpPr>
        <p:spPr bwMode="auto">
          <a:xfrm>
            <a:off x="437291" y="2945834"/>
            <a:ext cx="9083609" cy="274291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5" name="모서리가 둥근 직사각형 62"/>
          <p:cNvSpPr>
            <a:spLocks noChangeArrowheads="1"/>
          </p:cNvSpPr>
          <p:nvPr/>
        </p:nvSpPr>
        <p:spPr bwMode="auto">
          <a:xfrm>
            <a:off x="405090" y="2374625"/>
            <a:ext cx="1519431" cy="23937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ko-KR" altLang="en-US" sz="10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전체 </a:t>
            </a:r>
            <a:r>
              <a:rPr kumimoji="1" lang="ko-KR" altLang="en-US" sz="10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법인              </a:t>
            </a:r>
            <a:r>
              <a:rPr kumimoji="1" lang="ko-KR" altLang="en-US" sz="10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▼</a:t>
            </a:r>
            <a:endParaRPr lang="ko-KR" altLang="en-US" sz="10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2" name="모서리가 둥근 직사각형 62"/>
          <p:cNvSpPr>
            <a:spLocks noChangeArrowheads="1"/>
          </p:cNvSpPr>
          <p:nvPr/>
        </p:nvSpPr>
        <p:spPr bwMode="auto">
          <a:xfrm>
            <a:off x="1974591" y="2374625"/>
            <a:ext cx="1097073" cy="23937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ko-KR" altLang="en-US" sz="1000" dirty="0" err="1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법인상태</a:t>
            </a:r>
            <a:r>
              <a:rPr kumimoji="1" lang="ko-KR" altLang="en-US" sz="10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  </a:t>
            </a:r>
            <a:r>
              <a:rPr kumimoji="1" lang="ko-KR" altLang="en-US" sz="10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▼</a:t>
            </a:r>
            <a:endParaRPr lang="ko-KR" altLang="en-US" sz="10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1" name="모서리가 둥근 직사각형 62"/>
          <p:cNvSpPr>
            <a:spLocks noChangeArrowheads="1"/>
          </p:cNvSpPr>
          <p:nvPr/>
        </p:nvSpPr>
        <p:spPr bwMode="auto">
          <a:xfrm>
            <a:off x="3121734" y="2374625"/>
            <a:ext cx="1097073" cy="23937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ko-KR" altLang="en-US" sz="10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정렬</a:t>
            </a:r>
            <a:r>
              <a:rPr kumimoji="1" lang="ko-KR" altLang="en-US" sz="10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kumimoji="1" lang="ko-KR" altLang="en-US" sz="10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선택     </a:t>
            </a:r>
            <a:r>
              <a:rPr kumimoji="1" lang="ko-KR" altLang="en-US" sz="10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▼</a:t>
            </a:r>
            <a:endParaRPr lang="ko-KR" altLang="en-US" sz="10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1" name="Oval 83"/>
          <p:cNvSpPr>
            <a:spLocks noChangeArrowheads="1"/>
          </p:cNvSpPr>
          <p:nvPr/>
        </p:nvSpPr>
        <p:spPr bwMode="auto">
          <a:xfrm>
            <a:off x="280455" y="2653780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 smtClean="0">
                <a:solidFill>
                  <a:prstClr val="white"/>
                </a:solidFill>
                <a:ea typeface="맑은 고딕" panose="020B0503020000020004" pitchFamily="50" charset="-127"/>
              </a:rPr>
              <a:t>6</a:t>
            </a:r>
            <a:endParaRPr lang="en-US" altLang="ko-KR" sz="800" b="1" dirty="0">
              <a:solidFill>
                <a:prstClr val="white"/>
              </a:solidFill>
              <a:ea typeface="맑은 고딕" panose="020B0503020000020004" pitchFamily="50" charset="-127"/>
            </a:endParaRPr>
          </a:p>
        </p:txBody>
      </p:sp>
      <p:sp>
        <p:nvSpPr>
          <p:cNvPr id="58" name="Oval 83"/>
          <p:cNvSpPr>
            <a:spLocks noChangeArrowheads="1"/>
          </p:cNvSpPr>
          <p:nvPr/>
        </p:nvSpPr>
        <p:spPr bwMode="auto">
          <a:xfrm>
            <a:off x="6145533" y="242973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 smtClean="0">
                <a:solidFill>
                  <a:prstClr val="white"/>
                </a:solidFill>
                <a:ea typeface="맑은 고딕" panose="020B0503020000020004" pitchFamily="50" charset="-127"/>
              </a:rPr>
              <a:t>4</a:t>
            </a:r>
            <a:endParaRPr lang="en-US" altLang="ko-KR" sz="800" b="1" dirty="0">
              <a:solidFill>
                <a:prstClr val="white"/>
              </a:solidFill>
              <a:ea typeface="맑은 고딕" panose="020B0503020000020004" pitchFamily="50" charset="-127"/>
            </a:endParaRPr>
          </a:p>
        </p:txBody>
      </p:sp>
      <p:sp>
        <p:nvSpPr>
          <p:cNvPr id="59" name="Oval 83"/>
          <p:cNvSpPr>
            <a:spLocks noChangeArrowheads="1"/>
          </p:cNvSpPr>
          <p:nvPr/>
        </p:nvSpPr>
        <p:spPr bwMode="auto">
          <a:xfrm>
            <a:off x="8569480" y="242973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 smtClean="0">
                <a:solidFill>
                  <a:prstClr val="white"/>
                </a:solidFill>
                <a:ea typeface="맑은 고딕" panose="020B0503020000020004" pitchFamily="50" charset="-127"/>
              </a:rPr>
              <a:t>5</a:t>
            </a:r>
            <a:endParaRPr lang="en-US" altLang="ko-KR" sz="800" b="1" dirty="0">
              <a:solidFill>
                <a:prstClr val="white"/>
              </a:solidFill>
              <a:ea typeface="맑은 고딕" panose="020B0503020000020004" pitchFamily="50" charset="-127"/>
            </a:endParaRPr>
          </a:p>
        </p:txBody>
      </p:sp>
      <p:sp>
        <p:nvSpPr>
          <p:cNvPr id="69" name="Oval 83"/>
          <p:cNvSpPr>
            <a:spLocks noChangeArrowheads="1"/>
          </p:cNvSpPr>
          <p:nvPr/>
        </p:nvSpPr>
        <p:spPr bwMode="auto">
          <a:xfrm>
            <a:off x="280455" y="295595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 smtClean="0">
                <a:solidFill>
                  <a:prstClr val="white"/>
                </a:solidFill>
                <a:ea typeface="맑은 고딕" panose="020B0503020000020004" pitchFamily="50" charset="-127"/>
              </a:rPr>
              <a:t>7</a:t>
            </a:r>
            <a:endParaRPr lang="en-US" altLang="ko-KR" sz="800" b="1" dirty="0">
              <a:solidFill>
                <a:prstClr val="white"/>
              </a:solidFill>
              <a:ea typeface="맑은 고딕" panose="020B0503020000020004" pitchFamily="50" charset="-127"/>
            </a:endParaRPr>
          </a:p>
        </p:txBody>
      </p:sp>
      <p:sp>
        <p:nvSpPr>
          <p:cNvPr id="70" name="Oval 83"/>
          <p:cNvSpPr>
            <a:spLocks noChangeArrowheads="1"/>
          </p:cNvSpPr>
          <p:nvPr/>
        </p:nvSpPr>
        <p:spPr bwMode="auto">
          <a:xfrm>
            <a:off x="280455" y="2432559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 smtClean="0">
                <a:solidFill>
                  <a:prstClr val="white"/>
                </a:solidFill>
                <a:ea typeface="맑은 고딕" panose="020B0503020000020004" pitchFamily="50" charset="-127"/>
              </a:rPr>
              <a:t>1</a:t>
            </a:r>
            <a:endParaRPr lang="en-US" altLang="ko-KR" sz="800" b="1" dirty="0">
              <a:solidFill>
                <a:prstClr val="white"/>
              </a:solidFill>
              <a:ea typeface="맑은 고딕" panose="020B0503020000020004" pitchFamily="50" charset="-127"/>
            </a:endParaRPr>
          </a:p>
        </p:txBody>
      </p:sp>
      <p:sp>
        <p:nvSpPr>
          <p:cNvPr id="71" name="Oval 83"/>
          <p:cNvSpPr>
            <a:spLocks noChangeArrowheads="1"/>
          </p:cNvSpPr>
          <p:nvPr/>
        </p:nvSpPr>
        <p:spPr bwMode="auto">
          <a:xfrm>
            <a:off x="1924521" y="2432559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 smtClean="0">
                <a:solidFill>
                  <a:prstClr val="white"/>
                </a:solidFill>
                <a:ea typeface="맑은 고딕" panose="020B0503020000020004" pitchFamily="50" charset="-127"/>
              </a:rPr>
              <a:t>2</a:t>
            </a:r>
            <a:endParaRPr lang="en-US" altLang="ko-KR" sz="800" b="1" dirty="0">
              <a:solidFill>
                <a:prstClr val="white"/>
              </a:solidFill>
              <a:ea typeface="맑은 고딕" panose="020B0503020000020004" pitchFamily="50" charset="-127"/>
            </a:endParaRPr>
          </a:p>
        </p:txBody>
      </p:sp>
      <p:sp>
        <p:nvSpPr>
          <p:cNvPr id="72" name="Oval 83"/>
          <p:cNvSpPr>
            <a:spLocks noChangeArrowheads="1"/>
          </p:cNvSpPr>
          <p:nvPr/>
        </p:nvSpPr>
        <p:spPr bwMode="auto">
          <a:xfrm>
            <a:off x="3074844" y="2432559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 smtClean="0">
                <a:solidFill>
                  <a:prstClr val="white"/>
                </a:solidFill>
                <a:ea typeface="맑은 고딕" panose="020B0503020000020004" pitchFamily="50" charset="-127"/>
              </a:rPr>
              <a:t>3</a:t>
            </a:r>
            <a:endParaRPr lang="en-US" altLang="ko-KR" sz="800" b="1" dirty="0">
              <a:solidFill>
                <a:prstClr val="white"/>
              </a:solidFill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39090882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 smtClean="0"/>
              <a:t>KAPSY802U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ko-KR" altLang="en-US" dirty="0" smtClean="0"/>
              <a:t>법인</a:t>
            </a:r>
            <a:r>
              <a:rPr lang="en-US" altLang="ko-KR" dirty="0" smtClean="0"/>
              <a:t> </a:t>
            </a:r>
            <a:r>
              <a:rPr lang="ko-KR" altLang="en-US" dirty="0" smtClean="0"/>
              <a:t>상세 보기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ko-KR" altLang="en-US" dirty="0" smtClean="0"/>
              <a:t>법인</a:t>
            </a:r>
            <a:r>
              <a:rPr lang="en-US" altLang="ko-KR" dirty="0" smtClean="0"/>
              <a:t> </a:t>
            </a:r>
            <a:r>
              <a:rPr lang="ko-KR" altLang="en-US" dirty="0"/>
              <a:t>상세 </a:t>
            </a:r>
            <a:r>
              <a:rPr lang="ko-KR" altLang="en-US" dirty="0" smtClean="0"/>
              <a:t>보기</a:t>
            </a:r>
            <a:endParaRPr lang="ko-KR" altLang="en-US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2"/>
          </p:nvPr>
        </p:nvSpPr>
        <p:spPr>
          <a:xfrm>
            <a:off x="7320138" y="832006"/>
            <a:ext cx="1728190" cy="212802"/>
          </a:xfrm>
        </p:spPr>
        <p:txBody>
          <a:bodyPr/>
          <a:lstStyle/>
          <a:p>
            <a:r>
              <a:rPr lang="en-US" altLang="ko-KR" dirty="0"/>
              <a:t>/</a:t>
            </a:r>
            <a:r>
              <a:rPr lang="ko-KR" altLang="en-US" dirty="0"/>
              <a:t>시스템관리</a:t>
            </a:r>
            <a:r>
              <a:rPr lang="en-US" altLang="ko-KR" dirty="0" smtClean="0"/>
              <a:t>/</a:t>
            </a:r>
            <a:r>
              <a:rPr lang="ko-KR" altLang="en-US" dirty="0" err="1" smtClean="0"/>
              <a:t>법인관리</a:t>
            </a:r>
            <a:r>
              <a:rPr lang="en-US" altLang="ko-KR" dirty="0" smtClean="0"/>
              <a:t>/</a:t>
            </a:r>
            <a:r>
              <a:rPr lang="ko-KR" altLang="en-US" dirty="0" smtClean="0"/>
              <a:t>법인상세보기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50F983-0FBA-4A9B-89C9-6D8B392D2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5230333"/>
              </p:ext>
            </p:extLst>
          </p:nvPr>
        </p:nvGraphicFramePr>
        <p:xfrm>
          <a:off x="9774650" y="1343214"/>
          <a:ext cx="2259242" cy="268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90">
                  <a:extLst>
                    <a:ext uri="{9D8B030D-6E8A-4147-A177-3AD203B41FA5}">
                      <a16:colId xmlns:a16="http://schemas.microsoft.com/office/drawing/2014/main" val="2853012212"/>
                    </a:ext>
                  </a:extLst>
                </a:gridCol>
                <a:gridCol w="1977452">
                  <a:extLst>
                    <a:ext uri="{9D8B030D-6E8A-4147-A177-3AD203B41FA5}">
                      <a16:colId xmlns:a16="http://schemas.microsoft.com/office/drawing/2014/main" val="4172672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baseline="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법인정보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조회 화면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6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 시</a:t>
                      </a: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사업자 등록증 다운로드</a:t>
                      </a:r>
                      <a:endParaRPr lang="en-US" altLang="ko-KR" sz="700" b="0" u="none" baseline="0" dirty="0" smtClean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004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95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83266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06602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15365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9745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8689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0093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91272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761021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93280" y="1385541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GNB</a:t>
            </a: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193280" y="1601728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Navigation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07368" y="1804539"/>
            <a:ext cx="9653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법인 </a:t>
            </a: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정보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07368" y="2139226"/>
            <a:ext cx="11624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법인 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기본정보</a:t>
            </a:r>
            <a:endParaRPr lang="ko-KR" altLang="en-US" sz="1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8" name="직사각형 37"/>
          <p:cNvSpPr/>
          <p:nvPr/>
        </p:nvSpPr>
        <p:spPr bwMode="auto">
          <a:xfrm>
            <a:off x="482305" y="2416225"/>
            <a:ext cx="8926063" cy="3985133"/>
          </a:xfrm>
          <a:prstGeom prst="rect">
            <a:avLst/>
          </a:prstGeom>
          <a:noFill/>
          <a:ln w="31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18000" tIns="45720" rIns="18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10166" y="2826813"/>
            <a:ext cx="117532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사업자 등록번호</a:t>
            </a:r>
          </a:p>
        </p:txBody>
      </p:sp>
      <p:sp>
        <p:nvSpPr>
          <p:cNvPr id="40" name="모서리가 둥근 직사각형 62"/>
          <p:cNvSpPr>
            <a:spLocks noChangeArrowheads="1"/>
          </p:cNvSpPr>
          <p:nvPr/>
        </p:nvSpPr>
        <p:spPr bwMode="auto">
          <a:xfrm>
            <a:off x="1884495" y="2809935"/>
            <a:ext cx="1027379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123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1" name="모서리가 둥근 직사각형 62"/>
          <p:cNvSpPr>
            <a:spLocks noChangeArrowheads="1"/>
          </p:cNvSpPr>
          <p:nvPr/>
        </p:nvSpPr>
        <p:spPr bwMode="auto">
          <a:xfrm>
            <a:off x="3165497" y="2809935"/>
            <a:ext cx="864096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12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2" name="모서리가 둥근 직사각형 62"/>
          <p:cNvSpPr>
            <a:spLocks noChangeArrowheads="1"/>
          </p:cNvSpPr>
          <p:nvPr/>
        </p:nvSpPr>
        <p:spPr bwMode="auto">
          <a:xfrm>
            <a:off x="4283217" y="2809935"/>
            <a:ext cx="2018747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12345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919101" y="2799079"/>
            <a:ext cx="2423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044048" y="2799079"/>
            <a:ext cx="2423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10166" y="3485917"/>
            <a:ext cx="58862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법인명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6" name="모서리가 둥근 직사각형 62"/>
          <p:cNvSpPr>
            <a:spLocks noChangeArrowheads="1"/>
          </p:cNvSpPr>
          <p:nvPr/>
        </p:nvSpPr>
        <p:spPr bwMode="auto">
          <a:xfrm>
            <a:off x="1884495" y="3479397"/>
            <a:ext cx="4417519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주식회사 케이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10166" y="3158658"/>
            <a:ext cx="10406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법인 등록번호</a:t>
            </a:r>
          </a:p>
        </p:txBody>
      </p:sp>
      <p:sp>
        <p:nvSpPr>
          <p:cNvPr id="48" name="모서리가 둥근 직사각형 62"/>
          <p:cNvSpPr>
            <a:spLocks noChangeArrowheads="1"/>
          </p:cNvSpPr>
          <p:nvPr/>
        </p:nvSpPr>
        <p:spPr bwMode="auto">
          <a:xfrm>
            <a:off x="1884495" y="3141780"/>
            <a:ext cx="1726844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123456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9" name="모서리가 둥근 직사각형 62"/>
          <p:cNvSpPr>
            <a:spLocks noChangeArrowheads="1"/>
          </p:cNvSpPr>
          <p:nvPr/>
        </p:nvSpPr>
        <p:spPr bwMode="auto">
          <a:xfrm>
            <a:off x="3850509" y="3141780"/>
            <a:ext cx="2451456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1234567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10166" y="3822895"/>
            <a:ext cx="90601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대표자 성명</a:t>
            </a:r>
          </a:p>
        </p:txBody>
      </p:sp>
      <p:sp>
        <p:nvSpPr>
          <p:cNvPr id="51" name="모서리가 둥근 직사각형 62"/>
          <p:cNvSpPr>
            <a:spLocks noChangeArrowheads="1"/>
          </p:cNvSpPr>
          <p:nvPr/>
        </p:nvSpPr>
        <p:spPr bwMode="auto">
          <a:xfrm>
            <a:off x="1884495" y="3816375"/>
            <a:ext cx="4417519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김대표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623725" y="3135384"/>
            <a:ext cx="2423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10166" y="5129188"/>
            <a:ext cx="10406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회사 전화번호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610166" y="4150730"/>
            <a:ext cx="10406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사업장 소재지</a:t>
            </a:r>
          </a:p>
        </p:txBody>
      </p:sp>
      <p:sp>
        <p:nvSpPr>
          <p:cNvPr id="56" name="모서리가 둥근 직사각형 62"/>
          <p:cNvSpPr>
            <a:spLocks noChangeArrowheads="1"/>
          </p:cNvSpPr>
          <p:nvPr/>
        </p:nvSpPr>
        <p:spPr bwMode="auto">
          <a:xfrm>
            <a:off x="1884495" y="4144210"/>
            <a:ext cx="4417519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서울 중구 을지로 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170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10166" y="4486200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업태</a:t>
            </a:r>
          </a:p>
        </p:txBody>
      </p:sp>
      <p:sp>
        <p:nvSpPr>
          <p:cNvPr id="58" name="모서리가 둥근 직사각형 62"/>
          <p:cNvSpPr>
            <a:spLocks noChangeArrowheads="1"/>
          </p:cNvSpPr>
          <p:nvPr/>
        </p:nvSpPr>
        <p:spPr bwMode="auto">
          <a:xfrm>
            <a:off x="1884495" y="4479680"/>
            <a:ext cx="4417519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서비스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10166" y="4817258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업종</a:t>
            </a:r>
          </a:p>
        </p:txBody>
      </p:sp>
      <p:sp>
        <p:nvSpPr>
          <p:cNvPr id="62" name="모서리가 둥근 직사각형 62"/>
          <p:cNvSpPr>
            <a:spLocks noChangeArrowheads="1"/>
          </p:cNvSpPr>
          <p:nvPr/>
        </p:nvSpPr>
        <p:spPr bwMode="auto">
          <a:xfrm>
            <a:off x="1884495" y="4810738"/>
            <a:ext cx="4417519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금융서비스</a:t>
            </a:r>
          </a:p>
        </p:txBody>
      </p:sp>
      <p:sp>
        <p:nvSpPr>
          <p:cNvPr id="64" name="모서리가 둥근 직사각형 62"/>
          <p:cNvSpPr>
            <a:spLocks noChangeArrowheads="1"/>
          </p:cNvSpPr>
          <p:nvPr/>
        </p:nvSpPr>
        <p:spPr bwMode="auto">
          <a:xfrm>
            <a:off x="1884495" y="5144771"/>
            <a:ext cx="1331185" cy="268787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02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5" name="모서리가 둥근 직사각형 62"/>
          <p:cNvSpPr>
            <a:spLocks noChangeArrowheads="1"/>
          </p:cNvSpPr>
          <p:nvPr/>
        </p:nvSpPr>
        <p:spPr bwMode="auto">
          <a:xfrm>
            <a:off x="3427661" y="5140800"/>
            <a:ext cx="1331185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1234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6" name="모서리가 둥근 직사각형 62"/>
          <p:cNvSpPr>
            <a:spLocks noChangeArrowheads="1"/>
          </p:cNvSpPr>
          <p:nvPr/>
        </p:nvSpPr>
        <p:spPr bwMode="auto">
          <a:xfrm>
            <a:off x="4970827" y="5140800"/>
            <a:ext cx="1331185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1234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215680" y="5140800"/>
            <a:ext cx="2423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758846" y="5140800"/>
            <a:ext cx="2423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8" name="아래쪽 화살표 147">
            <a:extLst>
              <a:ext uri="{FF2B5EF4-FFF2-40B4-BE49-F238E27FC236}">
                <a16:creationId xmlns:a16="http://schemas.microsoft.com/office/drawing/2014/main" id="{2D20D9CC-06AA-4B57-834A-63B1DCC347D8}"/>
              </a:ext>
            </a:extLst>
          </p:cNvPr>
          <p:cNvSpPr/>
          <p:nvPr/>
        </p:nvSpPr>
        <p:spPr>
          <a:xfrm>
            <a:off x="4337360" y="6502764"/>
            <a:ext cx="1258653" cy="393200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212" tIns="33106" rIns="66212" bIns="33106" anchor="ctr"/>
          <a:lstStyle/>
          <a:p>
            <a:pPr algn="ctr" defTabSz="957787">
              <a:defRPr/>
            </a:pPr>
            <a:r>
              <a:rPr lang="ko-KR" altLang="en-US" sz="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다음페이지</a:t>
            </a:r>
            <a:endParaRPr lang="en-US" altLang="ko-KR" sz="7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defTabSz="957787">
              <a:defRPr/>
            </a:pPr>
            <a:r>
              <a:rPr lang="ko-KR" altLang="en-US" sz="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이어짐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610166" y="6096794"/>
            <a:ext cx="108074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사업자 등록증</a:t>
            </a:r>
          </a:p>
        </p:txBody>
      </p:sp>
      <p:sp>
        <p:nvSpPr>
          <p:cNvPr id="93" name="Oval 83"/>
          <p:cNvSpPr>
            <a:spLocks noChangeArrowheads="1"/>
          </p:cNvSpPr>
          <p:nvPr/>
        </p:nvSpPr>
        <p:spPr bwMode="auto">
          <a:xfrm>
            <a:off x="1712723" y="616035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 smtClean="0">
                <a:solidFill>
                  <a:prstClr val="white"/>
                </a:solidFill>
                <a:ea typeface="맑은 고딕" panose="020B0503020000020004" pitchFamily="50" charset="-127"/>
              </a:rPr>
              <a:t>1</a:t>
            </a:r>
            <a:endParaRPr lang="en-US" altLang="ko-KR" sz="800" b="1" dirty="0">
              <a:solidFill>
                <a:prstClr val="white"/>
              </a:solidFill>
              <a:ea typeface="맑은 고딕" panose="020B0503020000020004" pitchFamily="50" charset="-127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10166" y="5466199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서비스명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3" name="모서리가 둥근 직사각형 62"/>
          <p:cNvSpPr>
            <a:spLocks noChangeArrowheads="1"/>
          </p:cNvSpPr>
          <p:nvPr/>
        </p:nvSpPr>
        <p:spPr bwMode="auto">
          <a:xfrm>
            <a:off x="1884495" y="5459679"/>
            <a:ext cx="4417519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토스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10166" y="5790493"/>
            <a:ext cx="13099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고객센터 전화번호</a:t>
            </a:r>
          </a:p>
        </p:txBody>
      </p:sp>
      <p:sp>
        <p:nvSpPr>
          <p:cNvPr id="70" name="모서리가 둥근 직사각형 62"/>
          <p:cNvSpPr>
            <a:spLocks noChangeArrowheads="1"/>
          </p:cNvSpPr>
          <p:nvPr/>
        </p:nvSpPr>
        <p:spPr bwMode="auto">
          <a:xfrm>
            <a:off x="1884495" y="5806076"/>
            <a:ext cx="1331185" cy="268787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02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1" name="모서리가 둥근 직사각형 62"/>
          <p:cNvSpPr>
            <a:spLocks noChangeArrowheads="1"/>
          </p:cNvSpPr>
          <p:nvPr/>
        </p:nvSpPr>
        <p:spPr bwMode="auto">
          <a:xfrm>
            <a:off x="3427661" y="5802105"/>
            <a:ext cx="1331185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1234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2" name="모서리가 둥근 직사각형 62"/>
          <p:cNvSpPr>
            <a:spLocks noChangeArrowheads="1"/>
          </p:cNvSpPr>
          <p:nvPr/>
        </p:nvSpPr>
        <p:spPr bwMode="auto">
          <a:xfrm>
            <a:off x="4970827" y="5802105"/>
            <a:ext cx="1331185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1234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215680" y="5802105"/>
            <a:ext cx="2423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758846" y="5802105"/>
            <a:ext cx="2423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902054" y="6096794"/>
            <a:ext cx="16898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10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우리회사사업자등록증</a:t>
            </a:r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.pdf</a:t>
            </a:r>
            <a:endParaRPr lang="ko-KR" altLang="en-US" sz="1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10166" y="2479426"/>
            <a:ext cx="8563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제휴기관</a:t>
            </a:r>
            <a:r>
              <a:rPr lang="en-US" altLang="ko-KR" sz="10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ID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6" name="모서리가 둥근 직사각형 62"/>
          <p:cNvSpPr>
            <a:spLocks noChangeArrowheads="1"/>
          </p:cNvSpPr>
          <p:nvPr/>
        </p:nvSpPr>
        <p:spPr bwMode="auto">
          <a:xfrm>
            <a:off x="1884495" y="2472906"/>
            <a:ext cx="4417519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lvl="0" algn="ctr" defTabSz="1033463" fontAlgn="base">
              <a:spcBef>
                <a:spcPct val="20000"/>
              </a:spcBef>
              <a:spcAft>
                <a:spcPct val="0"/>
              </a:spcAft>
            </a:pPr>
            <a:r>
              <a:rPr kumimoji="1"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K00000011</a:t>
            </a:r>
          </a:p>
        </p:txBody>
      </p:sp>
    </p:spTree>
    <p:extLst>
      <p:ext uri="{BB962C8B-B14F-4D97-AF65-F5344CB8AC3E}">
        <p14:creationId xmlns:p14="http://schemas.microsoft.com/office/powerpoint/2010/main" val="3617075238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 smtClean="0"/>
              <a:t>KAPSY802U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ko-KR" altLang="en-US" dirty="0" smtClean="0"/>
              <a:t>법인</a:t>
            </a:r>
            <a:r>
              <a:rPr lang="en-US" altLang="ko-KR" dirty="0" smtClean="0"/>
              <a:t> </a:t>
            </a:r>
            <a:r>
              <a:rPr lang="ko-KR" altLang="en-US" dirty="0" smtClean="0"/>
              <a:t>상세 보기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ko-KR" altLang="en-US" dirty="0" smtClean="0"/>
              <a:t>법인</a:t>
            </a:r>
            <a:r>
              <a:rPr lang="en-US" altLang="ko-KR" dirty="0" smtClean="0"/>
              <a:t> </a:t>
            </a:r>
            <a:r>
              <a:rPr lang="ko-KR" altLang="en-US" dirty="0"/>
              <a:t>상세 </a:t>
            </a:r>
            <a:r>
              <a:rPr lang="ko-KR" altLang="en-US" dirty="0" smtClean="0"/>
              <a:t>보기</a:t>
            </a:r>
            <a:endParaRPr lang="ko-KR" altLang="en-US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2"/>
          </p:nvPr>
        </p:nvSpPr>
        <p:spPr>
          <a:xfrm>
            <a:off x="7320138" y="832006"/>
            <a:ext cx="1728190" cy="212802"/>
          </a:xfrm>
        </p:spPr>
        <p:txBody>
          <a:bodyPr/>
          <a:lstStyle/>
          <a:p>
            <a:r>
              <a:rPr lang="en-US" altLang="ko-KR" dirty="0"/>
              <a:t>/</a:t>
            </a:r>
            <a:r>
              <a:rPr lang="ko-KR" altLang="en-US" dirty="0"/>
              <a:t>시스템관리</a:t>
            </a:r>
            <a:r>
              <a:rPr lang="en-US" altLang="ko-KR" dirty="0" smtClean="0"/>
              <a:t>/</a:t>
            </a:r>
            <a:r>
              <a:rPr lang="ko-KR" altLang="en-US" dirty="0" err="1" smtClean="0"/>
              <a:t>법인관리</a:t>
            </a:r>
            <a:r>
              <a:rPr lang="en-US" altLang="ko-KR" dirty="0" smtClean="0"/>
              <a:t>/</a:t>
            </a:r>
            <a:r>
              <a:rPr lang="ko-KR" altLang="en-US" dirty="0" smtClean="0"/>
              <a:t>법인상세보기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50F983-0FBA-4A9B-89C9-6D8B392D2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1636985"/>
              </p:ext>
            </p:extLst>
          </p:nvPr>
        </p:nvGraphicFramePr>
        <p:xfrm>
          <a:off x="9774650" y="1343214"/>
          <a:ext cx="2259242" cy="268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90">
                  <a:extLst>
                    <a:ext uri="{9D8B030D-6E8A-4147-A177-3AD203B41FA5}">
                      <a16:colId xmlns:a16="http://schemas.microsoft.com/office/drawing/2014/main" val="2853012212"/>
                    </a:ext>
                  </a:extLst>
                </a:gridCol>
                <a:gridCol w="1977452">
                  <a:extLst>
                    <a:ext uri="{9D8B030D-6E8A-4147-A177-3AD203B41FA5}">
                      <a16:colId xmlns:a16="http://schemas.microsoft.com/office/drawing/2014/main" val="4172672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baseline="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법인정보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조회 화면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6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700" b="0" u="none" baseline="0" dirty="0" smtClean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004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95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83266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06602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15365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9745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8689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0093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91272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761021"/>
                  </a:ext>
                </a:extLst>
              </a:tr>
            </a:tbl>
          </a:graphicData>
        </a:graphic>
      </p:graphicFrame>
      <p:sp>
        <p:nvSpPr>
          <p:cNvPr id="74" name="위쪽 화살표 148">
            <a:extLst>
              <a:ext uri="{FF2B5EF4-FFF2-40B4-BE49-F238E27FC236}">
                <a16:creationId xmlns:a16="http://schemas.microsoft.com/office/drawing/2014/main" id="{B39AB05A-481E-43BC-8A27-3BBA11C06ABB}"/>
              </a:ext>
            </a:extLst>
          </p:cNvPr>
          <p:cNvSpPr/>
          <p:nvPr/>
        </p:nvSpPr>
        <p:spPr>
          <a:xfrm>
            <a:off x="4317860" y="1417765"/>
            <a:ext cx="1290838" cy="393200"/>
          </a:xfrm>
          <a:prstGeom prst="up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212" tIns="33106" rIns="66212" bIns="33106" anchor="ctr"/>
          <a:lstStyle/>
          <a:p>
            <a:pPr algn="ctr" defTabSz="957787">
              <a:defRPr/>
            </a:pPr>
            <a:r>
              <a:rPr lang="ko-KR" altLang="en-US" sz="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이전페이지</a:t>
            </a:r>
            <a:endParaRPr lang="en-US" altLang="ko-KR" sz="7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defTabSz="957787">
              <a:defRPr/>
            </a:pPr>
            <a:r>
              <a:rPr lang="ko-KR" altLang="en-US" sz="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이어짐</a:t>
            </a:r>
          </a:p>
        </p:txBody>
      </p:sp>
      <p:sp>
        <p:nvSpPr>
          <p:cNvPr id="76" name="모서리가 둥근 직사각형 62"/>
          <p:cNvSpPr>
            <a:spLocks noChangeArrowheads="1"/>
          </p:cNvSpPr>
          <p:nvPr/>
        </p:nvSpPr>
        <p:spPr bwMode="auto">
          <a:xfrm>
            <a:off x="1884495" y="3159239"/>
            <a:ext cx="4417470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user8465@kbanknow.com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407368" y="1783849"/>
            <a:ext cx="13708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법인 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관리자 정보</a:t>
            </a:r>
            <a:endParaRPr lang="ko-KR" altLang="en-US" sz="1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1" name="직사각형 80"/>
          <p:cNvSpPr/>
          <p:nvPr/>
        </p:nvSpPr>
        <p:spPr bwMode="auto">
          <a:xfrm>
            <a:off x="482305" y="2060848"/>
            <a:ext cx="8926063" cy="2195198"/>
          </a:xfrm>
          <a:prstGeom prst="rect">
            <a:avLst/>
          </a:prstGeom>
          <a:noFill/>
          <a:ln w="31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18000" tIns="45720" rIns="18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610166" y="3176117"/>
            <a:ext cx="10406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이메일 아이디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610166" y="3530497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성명</a:t>
            </a:r>
          </a:p>
        </p:txBody>
      </p:sp>
      <p:sp>
        <p:nvSpPr>
          <p:cNvPr id="85" name="모서리가 둥근 직사각형 62"/>
          <p:cNvSpPr>
            <a:spLocks noChangeArrowheads="1"/>
          </p:cNvSpPr>
          <p:nvPr/>
        </p:nvSpPr>
        <p:spPr bwMode="auto">
          <a:xfrm>
            <a:off x="1884495" y="3517536"/>
            <a:ext cx="4417519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김과장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610166" y="3889674"/>
            <a:ext cx="90601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휴대폰 번호</a:t>
            </a:r>
          </a:p>
        </p:txBody>
      </p:sp>
      <p:sp>
        <p:nvSpPr>
          <p:cNvPr id="87" name="모서리가 둥근 직사각형 62"/>
          <p:cNvSpPr>
            <a:spLocks noChangeArrowheads="1"/>
          </p:cNvSpPr>
          <p:nvPr/>
        </p:nvSpPr>
        <p:spPr bwMode="auto">
          <a:xfrm>
            <a:off x="1884495" y="3884877"/>
            <a:ext cx="4417470" cy="268787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en-US" altLang="ko-KR" sz="8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010-1234-1234</a:t>
            </a:r>
            <a:endParaRPr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610166" y="2456669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계정상태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7" name="모서리가 둥근 직사각형 62"/>
          <p:cNvSpPr>
            <a:spLocks noChangeArrowheads="1"/>
          </p:cNvSpPr>
          <p:nvPr/>
        </p:nvSpPr>
        <p:spPr bwMode="auto">
          <a:xfrm>
            <a:off x="1884495" y="2443708"/>
            <a:ext cx="4417519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비활성화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610166" y="2105828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권한</a:t>
            </a:r>
          </a:p>
        </p:txBody>
      </p:sp>
      <p:sp>
        <p:nvSpPr>
          <p:cNvPr id="99" name="모서리가 둥근 직사각형 62"/>
          <p:cNvSpPr>
            <a:spLocks noChangeArrowheads="1"/>
          </p:cNvSpPr>
          <p:nvPr/>
        </p:nvSpPr>
        <p:spPr bwMode="auto">
          <a:xfrm>
            <a:off x="1884495" y="2092867"/>
            <a:ext cx="4417519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법인 </a:t>
            </a: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관리자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610166" y="2810808"/>
            <a:ext cx="10406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계정상태</a:t>
            </a:r>
            <a:r>
              <a:rPr lang="ko-KR" altLang="en-US" sz="10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사유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3" name="모서리가 둥근 직사각형 62"/>
          <p:cNvSpPr>
            <a:spLocks noChangeArrowheads="1"/>
          </p:cNvSpPr>
          <p:nvPr/>
        </p:nvSpPr>
        <p:spPr bwMode="auto">
          <a:xfrm>
            <a:off x="1884495" y="2797847"/>
            <a:ext cx="4417519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인증키 부정 사용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6" name="아래쪽 화살표 147">
            <a:extLst>
              <a:ext uri="{FF2B5EF4-FFF2-40B4-BE49-F238E27FC236}">
                <a16:creationId xmlns:a16="http://schemas.microsoft.com/office/drawing/2014/main" id="{2D20D9CC-06AA-4B57-834A-63B1DCC347D8}"/>
              </a:ext>
            </a:extLst>
          </p:cNvPr>
          <p:cNvSpPr/>
          <p:nvPr/>
        </p:nvSpPr>
        <p:spPr>
          <a:xfrm>
            <a:off x="4337360" y="4708780"/>
            <a:ext cx="1258653" cy="393200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212" tIns="33106" rIns="66212" bIns="33106" anchor="ctr"/>
          <a:lstStyle/>
          <a:p>
            <a:pPr algn="ctr" defTabSz="957787">
              <a:defRPr/>
            </a:pPr>
            <a:r>
              <a:rPr lang="ko-KR" altLang="en-US" sz="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다음페이지</a:t>
            </a:r>
            <a:endParaRPr lang="en-US" altLang="ko-KR" sz="7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defTabSz="957787">
              <a:defRPr/>
            </a:pPr>
            <a:r>
              <a:rPr lang="ko-KR" altLang="en-US" sz="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이어짐</a:t>
            </a:r>
          </a:p>
        </p:txBody>
      </p:sp>
    </p:spTree>
    <p:extLst>
      <p:ext uri="{BB962C8B-B14F-4D97-AF65-F5344CB8AC3E}">
        <p14:creationId xmlns:p14="http://schemas.microsoft.com/office/powerpoint/2010/main" val="2257590299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 smtClean="0"/>
              <a:t>KAPSY802U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ko-KR" altLang="en-US" dirty="0" smtClean="0"/>
              <a:t>법인</a:t>
            </a:r>
            <a:r>
              <a:rPr lang="en-US" altLang="ko-KR" dirty="0" smtClean="0"/>
              <a:t> </a:t>
            </a:r>
            <a:r>
              <a:rPr lang="ko-KR" altLang="en-US" dirty="0" smtClean="0"/>
              <a:t>상세 보기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ko-KR" altLang="en-US" dirty="0" smtClean="0"/>
              <a:t>법인</a:t>
            </a:r>
            <a:r>
              <a:rPr lang="en-US" altLang="ko-KR" dirty="0" smtClean="0"/>
              <a:t> </a:t>
            </a:r>
            <a:r>
              <a:rPr lang="ko-KR" altLang="en-US" dirty="0"/>
              <a:t>상세 </a:t>
            </a:r>
            <a:r>
              <a:rPr lang="ko-KR" altLang="en-US" dirty="0" smtClean="0"/>
              <a:t>보기</a:t>
            </a:r>
            <a:endParaRPr lang="ko-KR" altLang="en-US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2"/>
          </p:nvPr>
        </p:nvSpPr>
        <p:spPr>
          <a:xfrm>
            <a:off x="7320138" y="832006"/>
            <a:ext cx="1728190" cy="212802"/>
          </a:xfrm>
        </p:spPr>
        <p:txBody>
          <a:bodyPr/>
          <a:lstStyle/>
          <a:p>
            <a:r>
              <a:rPr lang="en-US" altLang="ko-KR" dirty="0"/>
              <a:t>/</a:t>
            </a:r>
            <a:r>
              <a:rPr lang="ko-KR" altLang="en-US" dirty="0"/>
              <a:t>시스템관리</a:t>
            </a:r>
            <a:r>
              <a:rPr lang="en-US" altLang="ko-KR" dirty="0" smtClean="0"/>
              <a:t>/</a:t>
            </a:r>
            <a:r>
              <a:rPr lang="ko-KR" altLang="en-US" dirty="0" err="1" smtClean="0"/>
              <a:t>법인관리</a:t>
            </a:r>
            <a:r>
              <a:rPr lang="en-US" altLang="ko-KR" dirty="0" smtClean="0"/>
              <a:t>/</a:t>
            </a:r>
            <a:r>
              <a:rPr lang="ko-KR" altLang="en-US" dirty="0" smtClean="0"/>
              <a:t>법인상세보기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50F983-0FBA-4A9B-89C9-6D8B392D2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519170"/>
              </p:ext>
            </p:extLst>
          </p:nvPr>
        </p:nvGraphicFramePr>
        <p:xfrm>
          <a:off x="9774650" y="1343214"/>
          <a:ext cx="2259242" cy="268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90">
                  <a:extLst>
                    <a:ext uri="{9D8B030D-6E8A-4147-A177-3AD203B41FA5}">
                      <a16:colId xmlns:a16="http://schemas.microsoft.com/office/drawing/2014/main" val="2853012212"/>
                    </a:ext>
                  </a:extLst>
                </a:gridCol>
                <a:gridCol w="1977452">
                  <a:extLst>
                    <a:ext uri="{9D8B030D-6E8A-4147-A177-3AD203B41FA5}">
                      <a16:colId xmlns:a16="http://schemas.microsoft.com/office/drawing/2014/main" val="4172672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baseline="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법인정보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조회 화면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6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u="none" baseline="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반복부</a:t>
                      </a:r>
                      <a:endParaRPr lang="en-US" altLang="ko-KR" sz="700" b="0" u="none" baseline="0" dirty="0" smtClean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004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95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83266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06602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15365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9745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8689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0093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91272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761021"/>
                  </a:ext>
                </a:extLst>
              </a:tr>
            </a:tbl>
          </a:graphicData>
        </a:graphic>
      </p:graphicFrame>
      <p:sp>
        <p:nvSpPr>
          <p:cNvPr id="74" name="위쪽 화살표 148">
            <a:extLst>
              <a:ext uri="{FF2B5EF4-FFF2-40B4-BE49-F238E27FC236}">
                <a16:creationId xmlns:a16="http://schemas.microsoft.com/office/drawing/2014/main" id="{B39AB05A-481E-43BC-8A27-3BBA11C06ABB}"/>
              </a:ext>
            </a:extLst>
          </p:cNvPr>
          <p:cNvSpPr/>
          <p:nvPr/>
        </p:nvSpPr>
        <p:spPr>
          <a:xfrm>
            <a:off x="4317860" y="769558"/>
            <a:ext cx="1290838" cy="393200"/>
          </a:xfrm>
          <a:prstGeom prst="up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212" tIns="33106" rIns="66212" bIns="33106" anchor="ctr"/>
          <a:lstStyle/>
          <a:p>
            <a:pPr algn="ctr" defTabSz="957787">
              <a:defRPr/>
            </a:pPr>
            <a:r>
              <a:rPr lang="ko-KR" altLang="en-US" sz="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이전페이지</a:t>
            </a:r>
            <a:endParaRPr lang="en-US" altLang="ko-KR" sz="7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defTabSz="957787">
              <a:defRPr/>
            </a:pPr>
            <a:r>
              <a:rPr lang="ko-KR" altLang="en-US" sz="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이어짐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07368" y="1531553"/>
            <a:ext cx="9428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API</a:t>
            </a:r>
            <a:r>
              <a:rPr lang="ko-KR" altLang="en-US" sz="12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정보 </a:t>
            </a:r>
            <a:r>
              <a:rPr lang="en-US" altLang="ko-KR" sz="12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12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41" name="Group 299">
            <a:extLst>
              <a:ext uri="{FF2B5EF4-FFF2-40B4-BE49-F238E27FC236}">
                <a16:creationId xmlns:a16="http://schemas.microsoft.com/office/drawing/2014/main" id="{14679276-1DD2-4555-B077-1F3EAE95D8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3547697"/>
              </p:ext>
            </p:extLst>
          </p:nvPr>
        </p:nvGraphicFramePr>
        <p:xfrm>
          <a:off x="482305" y="1925850"/>
          <a:ext cx="8926063" cy="1252344"/>
        </p:xfrm>
        <a:graphic>
          <a:graphicData uri="http://schemas.openxmlformats.org/drawingml/2006/table">
            <a:tbl>
              <a:tblPr/>
              <a:tblGrid>
                <a:gridCol w="480078">
                  <a:extLst>
                    <a:ext uri="{9D8B030D-6E8A-4147-A177-3AD203B41FA5}">
                      <a16:colId xmlns:a16="http://schemas.microsoft.com/office/drawing/2014/main" val="122619423"/>
                    </a:ext>
                  </a:extLst>
                </a:gridCol>
                <a:gridCol w="1140188">
                  <a:extLst>
                    <a:ext uri="{9D8B030D-6E8A-4147-A177-3AD203B41FA5}">
                      <a16:colId xmlns:a16="http://schemas.microsoft.com/office/drawing/2014/main" val="4291356159"/>
                    </a:ext>
                  </a:extLst>
                </a:gridCol>
                <a:gridCol w="2362788">
                  <a:extLst>
                    <a:ext uri="{9D8B030D-6E8A-4147-A177-3AD203B41FA5}">
                      <a16:colId xmlns:a16="http://schemas.microsoft.com/office/drawing/2014/main" val="3813035075"/>
                    </a:ext>
                  </a:extLst>
                </a:gridCol>
                <a:gridCol w="1674245">
                  <a:extLst>
                    <a:ext uri="{9D8B030D-6E8A-4147-A177-3AD203B41FA5}">
                      <a16:colId xmlns:a16="http://schemas.microsoft.com/office/drawing/2014/main" val="1614042156"/>
                    </a:ext>
                  </a:extLst>
                </a:gridCol>
                <a:gridCol w="1243838">
                  <a:extLst>
                    <a:ext uri="{9D8B030D-6E8A-4147-A177-3AD203B41FA5}">
                      <a16:colId xmlns:a16="http://schemas.microsoft.com/office/drawing/2014/main" val="3566252575"/>
                    </a:ext>
                  </a:extLst>
                </a:gridCol>
                <a:gridCol w="2024926">
                  <a:extLst>
                    <a:ext uri="{9D8B030D-6E8A-4147-A177-3AD203B41FA5}">
                      <a16:colId xmlns:a16="http://schemas.microsoft.com/office/drawing/2014/main" val="1338682827"/>
                    </a:ext>
                  </a:extLst>
                </a:gridCol>
              </a:tblGrid>
              <a:tr h="25060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No.</a:t>
                      </a: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서비스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API</a:t>
                      </a: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명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마지막 사용일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상태</a:t>
                      </a: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총 사용량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434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21</a:t>
                      </a: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공통</a:t>
                      </a: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회원여부조회</a:t>
                      </a: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신청</a:t>
                      </a: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0434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</a:t>
                      </a: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인증</a:t>
                      </a: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kumimoji="1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원 이체 인증</a:t>
                      </a: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2024.12.01</a:t>
                      </a: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활성화</a:t>
                      </a: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2544950"/>
                  </a:ext>
                </a:extLst>
              </a:tr>
              <a:tr h="250434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19</a:t>
                      </a: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인증</a:t>
                      </a: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Oauth</a:t>
                      </a: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kumimoji="1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인증</a:t>
                      </a: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2024.12.01</a:t>
                      </a: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비활성화</a:t>
                      </a: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3921898"/>
                  </a:ext>
                </a:extLst>
              </a:tr>
              <a:tr h="250434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18</a:t>
                      </a: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조회</a:t>
                      </a: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잔액조회</a:t>
                      </a: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2024.12.01</a:t>
                      </a: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활성화</a:t>
                      </a: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2169161"/>
                  </a:ext>
                </a:extLst>
              </a:tr>
            </a:tbl>
          </a:graphicData>
        </a:graphic>
      </p:graphicFrame>
      <p:sp>
        <p:nvSpPr>
          <p:cNvPr id="46" name="Oval 83"/>
          <p:cNvSpPr>
            <a:spLocks noChangeArrowheads="1"/>
          </p:cNvSpPr>
          <p:nvPr/>
        </p:nvSpPr>
        <p:spPr bwMode="auto">
          <a:xfrm>
            <a:off x="264955" y="1449630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 smtClean="0">
                <a:solidFill>
                  <a:prstClr val="white"/>
                </a:solidFill>
                <a:ea typeface="맑은 고딕" panose="020B0503020000020004" pitchFamily="50" charset="-127"/>
              </a:rPr>
              <a:t>1</a:t>
            </a:r>
            <a:endParaRPr lang="en-US" altLang="ko-KR" sz="800" b="1" dirty="0">
              <a:solidFill>
                <a:prstClr val="white"/>
              </a:solidFill>
              <a:ea typeface="맑은 고딕" panose="020B0503020000020004" pitchFamily="50" charset="-127"/>
            </a:endParaRPr>
          </a:p>
        </p:txBody>
      </p:sp>
      <p:sp>
        <p:nvSpPr>
          <p:cNvPr id="47" name="Rectangle 88"/>
          <p:cNvSpPr>
            <a:spLocks noChangeArrowheads="1"/>
          </p:cNvSpPr>
          <p:nvPr/>
        </p:nvSpPr>
        <p:spPr bwMode="auto">
          <a:xfrm>
            <a:off x="407368" y="1484784"/>
            <a:ext cx="9073008" cy="1784241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8" name="자유형 246">
            <a:extLst>
              <a:ext uri="{FF2B5EF4-FFF2-40B4-BE49-F238E27FC236}">
                <a16:creationId xmlns:a16="http://schemas.microsoft.com/office/drawing/2014/main" id="{BED441D3-4600-4A56-AA7F-9A71CB50CE8E}"/>
              </a:ext>
            </a:extLst>
          </p:cNvPr>
          <p:cNvSpPr/>
          <p:nvPr/>
        </p:nvSpPr>
        <p:spPr bwMode="auto">
          <a:xfrm>
            <a:off x="3632728" y="3404085"/>
            <a:ext cx="2619095" cy="215175"/>
          </a:xfrm>
          <a:custGeom>
            <a:avLst/>
            <a:gdLst>
              <a:gd name="connsiteX0" fmla="*/ 0 w 4410075"/>
              <a:gd name="connsiteY0" fmla="*/ 314606 h 362236"/>
              <a:gd name="connsiteX1" fmla="*/ 1362075 w 4410075"/>
              <a:gd name="connsiteY1" fmla="*/ 281 h 362236"/>
              <a:gd name="connsiteX2" fmla="*/ 2667000 w 4410075"/>
              <a:gd name="connsiteY2" fmla="*/ 362231 h 362236"/>
              <a:gd name="connsiteX3" fmla="*/ 4410075 w 4410075"/>
              <a:gd name="connsiteY3" fmla="*/ 9806 h 362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10075" h="362236">
                <a:moveTo>
                  <a:pt x="0" y="314606"/>
                </a:moveTo>
                <a:cubicBezTo>
                  <a:pt x="458787" y="153475"/>
                  <a:pt x="917575" y="-7656"/>
                  <a:pt x="1362075" y="281"/>
                </a:cubicBezTo>
                <a:cubicBezTo>
                  <a:pt x="1806575" y="8218"/>
                  <a:pt x="2159000" y="360644"/>
                  <a:pt x="2667000" y="362231"/>
                </a:cubicBezTo>
                <a:cubicBezTo>
                  <a:pt x="3175000" y="363818"/>
                  <a:pt x="4168775" y="32031"/>
                  <a:pt x="4410075" y="9806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ysDot"/>
            <a:miter lim="800000"/>
            <a:headEnd/>
            <a:tailEnd/>
          </a:ln>
          <a:effectLst/>
        </p:spPr>
        <p:txBody>
          <a:bodyPr vert="horz" wrap="none" lIns="66212" tIns="33106" rIns="66212" bIns="33106" numCol="1" rtlCol="0" anchor="ctr" anchorCtr="0" compatLnSpc="1">
            <a:prstTxWarp prst="textNoShape">
              <a:avLst/>
            </a:prstTxWarp>
          </a:bodyPr>
          <a:lstStyle/>
          <a:p>
            <a:pPr algn="ctr" defTabSz="662117" fontAlgn="base" latinLnBrk="0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생략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07368" y="3950223"/>
            <a:ext cx="2505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사용 서버 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IP 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대역 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화이트리스트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50" name="Group 299">
            <a:extLst>
              <a:ext uri="{FF2B5EF4-FFF2-40B4-BE49-F238E27FC236}">
                <a16:creationId xmlns:a16="http://schemas.microsoft.com/office/drawing/2014/main" id="{14679276-1DD2-4555-B077-1F3EAE95D8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6213107"/>
              </p:ext>
            </p:extLst>
          </p:nvPr>
        </p:nvGraphicFramePr>
        <p:xfrm>
          <a:off x="482305" y="4239466"/>
          <a:ext cx="8926062" cy="1164644"/>
        </p:xfrm>
        <a:graphic>
          <a:graphicData uri="http://schemas.openxmlformats.org/drawingml/2006/table">
            <a:tbl>
              <a:tblPr/>
              <a:tblGrid>
                <a:gridCol w="546373">
                  <a:extLst>
                    <a:ext uri="{9D8B030D-6E8A-4147-A177-3AD203B41FA5}">
                      <a16:colId xmlns:a16="http://schemas.microsoft.com/office/drawing/2014/main" val="122619423"/>
                    </a:ext>
                  </a:extLst>
                </a:gridCol>
                <a:gridCol w="6908835">
                  <a:extLst>
                    <a:ext uri="{9D8B030D-6E8A-4147-A177-3AD203B41FA5}">
                      <a16:colId xmlns:a16="http://schemas.microsoft.com/office/drawing/2014/main" val="4291356159"/>
                    </a:ext>
                  </a:extLst>
                </a:gridCol>
                <a:gridCol w="1470854">
                  <a:extLst>
                    <a:ext uri="{9D8B030D-6E8A-4147-A177-3AD203B41FA5}">
                      <a16:colId xmlns:a16="http://schemas.microsoft.com/office/drawing/2014/main" val="3813035075"/>
                    </a:ext>
                  </a:extLst>
                </a:gridCol>
              </a:tblGrid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No.</a:t>
                      </a: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IP </a:t>
                      </a: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대역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등록일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1.0.0.1 ~ 128.255.255.254</a:t>
                      </a: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2024.12.01</a:t>
                      </a: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2544950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128.0.0.1 ~ 191.255.255.254</a:t>
                      </a: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2024.12.02</a:t>
                      </a: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6045125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192.0.0.1 ~ 223.255.255.254</a:t>
                      </a: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2024.12.03</a:t>
                      </a: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5140748"/>
                  </a:ext>
                </a:extLst>
              </a:tr>
            </a:tbl>
          </a:graphicData>
        </a:graphic>
      </p:graphicFrame>
      <p:sp>
        <p:nvSpPr>
          <p:cNvPr id="51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1367" y="5657155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목록</a:t>
            </a:r>
            <a:endParaRPr lang="ko-KR" altLang="en-US" sz="9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2" name="TextBox 11"/>
          <p:cNvSpPr txBox="1">
            <a:spLocks noChangeArrowheads="1"/>
          </p:cNvSpPr>
          <p:nvPr/>
        </p:nvSpPr>
        <p:spPr bwMode="auto">
          <a:xfrm>
            <a:off x="193280" y="6093296"/>
            <a:ext cx="9540000" cy="19562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Footer</a:t>
            </a:r>
          </a:p>
        </p:txBody>
      </p:sp>
    </p:spTree>
    <p:extLst>
      <p:ext uri="{BB962C8B-B14F-4D97-AF65-F5344CB8AC3E}">
        <p14:creationId xmlns:p14="http://schemas.microsoft.com/office/powerpoint/2010/main" val="1066123332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b="1" dirty="0" smtClean="0"/>
              <a:t>사용자 관리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1604149454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/>
              <a:t>KAPSY101U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ko-KR" altLang="en-US" dirty="0"/>
              <a:t>사용자 목록</a:t>
            </a:r>
            <a:endParaRPr lang="en-US" altLang="ko-KR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ko-KR" altLang="en-US" dirty="0"/>
              <a:t>사용자 목록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2"/>
          </p:nvPr>
        </p:nvSpPr>
        <p:spPr>
          <a:xfrm>
            <a:off x="7320138" y="832006"/>
            <a:ext cx="1728190" cy="212802"/>
          </a:xfrm>
        </p:spPr>
        <p:txBody>
          <a:bodyPr/>
          <a:lstStyle/>
          <a:p>
            <a:r>
              <a:rPr lang="en-US" altLang="ko-KR" dirty="0"/>
              <a:t>/</a:t>
            </a:r>
            <a:r>
              <a:rPr lang="ko-KR" altLang="en-US" dirty="0"/>
              <a:t>시스템관리</a:t>
            </a:r>
            <a:r>
              <a:rPr lang="en-US" altLang="ko-KR" dirty="0"/>
              <a:t>/</a:t>
            </a:r>
            <a:r>
              <a:rPr lang="ko-KR" altLang="en-US" dirty="0" err="1"/>
              <a:t>사용자관리</a:t>
            </a:r>
            <a:r>
              <a:rPr lang="en-US" altLang="ko-KR" dirty="0"/>
              <a:t>/</a:t>
            </a:r>
            <a:r>
              <a:rPr lang="ko-KR" altLang="en-US" dirty="0" err="1"/>
              <a:t>사용자목록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50F983-0FBA-4A9B-89C9-6D8B392D2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2559178"/>
              </p:ext>
            </p:extLst>
          </p:nvPr>
        </p:nvGraphicFramePr>
        <p:xfrm>
          <a:off x="9774650" y="1343214"/>
          <a:ext cx="2259242" cy="5484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90">
                  <a:extLst>
                    <a:ext uri="{9D8B030D-6E8A-4147-A177-3AD203B41FA5}">
                      <a16:colId xmlns:a16="http://schemas.microsoft.com/office/drawing/2014/main" val="2853012212"/>
                    </a:ext>
                  </a:extLst>
                </a:gridCol>
                <a:gridCol w="1977452">
                  <a:extLst>
                    <a:ext uri="{9D8B030D-6E8A-4147-A177-3AD203B41FA5}">
                      <a16:colId xmlns:a16="http://schemas.microsoft.com/office/drawing/2014/main" val="4172672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6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(Text box) </a:t>
                      </a:r>
                      <a:r>
                        <a:rPr lang="ko-KR" altLang="en-US" sz="700" b="0" u="none" baseline="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검색어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입력란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004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 시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검색어로 사용자 목록 대상 검색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검색 영역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이름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이메일 아이디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전화번호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소속 </a:t>
                      </a:r>
                      <a:r>
                        <a:rPr lang="ko-KR" altLang="en-US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</a:t>
                      </a: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</a:t>
                      </a: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인증키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95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사용자 목록 리스트 노출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연번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이름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이메일아이디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전화번호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소속법인</a:t>
                      </a: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권한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계정상태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인증키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가입일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마지막로그인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액션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권한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altLang="ko-KR" sz="700" b="0" u="none" baseline="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Kbank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), </a:t>
                      </a:r>
                      <a:r>
                        <a:rPr lang="ko-KR" altLang="en-US" sz="700" b="0" u="none" baseline="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법인관리자</a:t>
                      </a: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법인이용자</a:t>
                      </a: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개인회원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계정상태</a:t>
                      </a:r>
                      <a:r>
                        <a:rPr lang="ko-KR" altLang="en-US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활성화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비활성화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법인전환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신청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초대중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잠금</a:t>
                      </a:r>
                      <a:endParaRPr lang="en-US" altLang="ko-KR" sz="700" b="0" u="none" dirty="0" smtClean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초대중일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경우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없는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데이터 표시하지 않음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</a:t>
                      </a: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 계정 액션 버튼 없음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83266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행 클릭 시</a:t>
                      </a: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</a:t>
                      </a: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사용자 상세 보기 화면으로 이동 </a:t>
                      </a: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(KAPSY104U)</a:t>
                      </a: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06602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 시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권한변경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팝업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(KAPSY102P)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700" b="0" u="none" baseline="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계정상태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활성화 사용자에게만 버튼 노출</a:t>
                      </a: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15365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 시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상태변경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팝업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(KAPSY103P)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 </a:t>
                      </a:r>
                      <a:r>
                        <a:rPr lang="ko-KR" altLang="en-US" sz="700" b="0" u="none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계정상태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700" b="0" u="none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초대중일시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버튼 노출 안함</a:t>
                      </a: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9745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u="none" strike="sngStrik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 시</a:t>
                      </a:r>
                      <a:r>
                        <a:rPr lang="en-US" altLang="ko-KR" sz="700" b="0" u="none" strike="sngStrik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strike="sngStrik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사용자 등록 팝업 </a:t>
                      </a:r>
                      <a:r>
                        <a:rPr lang="en-US" altLang="ko-KR" sz="700" b="0" u="none" strike="sngStrik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(KAPSY105U</a:t>
                      </a:r>
                      <a:r>
                        <a:rPr lang="en-US" altLang="ko-KR" sz="700" b="0" u="none" strike="sngStrik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r>
                        <a:rPr lang="en-US" altLang="ko-KR" sz="700" b="0" u="none" strike="noStrik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(2024/08/12</a:t>
                      </a:r>
                      <a:r>
                        <a:rPr lang="ko-KR" altLang="en-US" sz="700" b="0" u="none" strike="noStrik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삭제</a:t>
                      </a:r>
                      <a:r>
                        <a:rPr lang="en-US" altLang="ko-KR" sz="700" b="0" u="none" strike="noStrik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700" b="0" u="none" strike="sngStrik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8689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(Dropdown)</a:t>
                      </a: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선택 필터</a:t>
                      </a: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리스트 노출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0093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(Dropdown) </a:t>
                      </a:r>
                      <a:r>
                        <a:rPr lang="ko-KR" altLang="en-US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권한 선택 필터</a:t>
                      </a:r>
                      <a:endParaRPr lang="en-US" altLang="ko-KR" sz="700" b="0" u="none" dirty="0" smtClean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700" b="0" u="none" baseline="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법인관리자</a:t>
                      </a: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법인이용자</a:t>
                      </a: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개인회원</a:t>
                      </a: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91272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(Dropdown) </a:t>
                      </a:r>
                      <a:r>
                        <a:rPr lang="ko-KR" altLang="en-US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각 열 별 정렬</a:t>
                      </a:r>
                      <a:endParaRPr lang="en-US" altLang="ko-KR" sz="700" b="0" u="none" dirty="0" smtClean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No,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이름</a:t>
                      </a: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이메일 아이디</a:t>
                      </a: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전화번호</a:t>
                      </a: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소속법인</a:t>
                      </a: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권한</a:t>
                      </a: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계정상태</a:t>
                      </a: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가입일</a:t>
                      </a: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마지막로그인</a:t>
                      </a: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761021"/>
                  </a:ext>
                </a:extLst>
              </a:tr>
            </a:tbl>
          </a:graphicData>
        </a:graphic>
      </p:graphicFrame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93280" y="1385541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GNB</a:t>
            </a:r>
          </a:p>
        </p:txBody>
      </p:sp>
      <p:sp>
        <p:nvSpPr>
          <p:cNvPr id="24" name="TextBox 11"/>
          <p:cNvSpPr txBox="1">
            <a:spLocks noChangeArrowheads="1"/>
          </p:cNvSpPr>
          <p:nvPr/>
        </p:nvSpPr>
        <p:spPr bwMode="auto">
          <a:xfrm>
            <a:off x="193280" y="1601728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Navigation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07368" y="1967593"/>
            <a:ext cx="11448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사용자 목록</a:t>
            </a:r>
          </a:p>
        </p:txBody>
      </p:sp>
      <p:graphicFrame>
        <p:nvGraphicFramePr>
          <p:cNvPr id="31" name="Group 299">
            <a:extLst>
              <a:ext uri="{FF2B5EF4-FFF2-40B4-BE49-F238E27FC236}">
                <a16:creationId xmlns:a16="http://schemas.microsoft.com/office/drawing/2014/main" id="{14679276-1DD2-4555-B077-1F3EAE95D8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1022974"/>
              </p:ext>
            </p:extLst>
          </p:nvPr>
        </p:nvGraphicFramePr>
        <p:xfrm>
          <a:off x="407368" y="2681708"/>
          <a:ext cx="9125609" cy="3267576"/>
        </p:xfrm>
        <a:graphic>
          <a:graphicData uri="http://schemas.openxmlformats.org/drawingml/2006/table">
            <a:tbl>
              <a:tblPr/>
              <a:tblGrid>
                <a:gridCol w="249621">
                  <a:extLst>
                    <a:ext uri="{9D8B030D-6E8A-4147-A177-3AD203B41FA5}">
                      <a16:colId xmlns:a16="http://schemas.microsoft.com/office/drawing/2014/main" val="122619423"/>
                    </a:ext>
                  </a:extLst>
                </a:gridCol>
                <a:gridCol w="9745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4291356159"/>
                    </a:ext>
                  </a:extLst>
                </a:gridCol>
                <a:gridCol w="1654662">
                  <a:extLst>
                    <a:ext uri="{9D8B030D-6E8A-4147-A177-3AD203B41FA5}">
                      <a16:colId xmlns:a16="http://schemas.microsoft.com/office/drawing/2014/main" val="994995822"/>
                    </a:ext>
                  </a:extLst>
                </a:gridCol>
                <a:gridCol w="865618">
                  <a:extLst>
                    <a:ext uri="{9D8B030D-6E8A-4147-A177-3AD203B41FA5}">
                      <a16:colId xmlns:a16="http://schemas.microsoft.com/office/drawing/2014/main" val="3813035075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4081679463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1338682827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1717450"/>
                    </a:ext>
                  </a:extLst>
                </a:gridCol>
                <a:gridCol w="1636777">
                  <a:extLst>
                    <a:ext uri="{9D8B030D-6E8A-4147-A177-3AD203B41FA5}">
                      <a16:colId xmlns:a16="http://schemas.microsoft.com/office/drawing/2014/main" val="4153159501"/>
                    </a:ext>
                  </a:extLst>
                </a:gridCol>
              </a:tblGrid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No.</a:t>
                      </a:r>
                      <a:endParaRPr kumimoji="1" lang="ko-KR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dirty="0" err="1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제휴기관</a:t>
                      </a:r>
                      <a:r>
                        <a:rPr lang="en-US" altLang="ko-KR" sz="900" b="1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ID</a:t>
                      </a:r>
                      <a:endParaRPr lang="ko-KR" altLang="en-US" sz="900" b="1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소속 </a:t>
                      </a:r>
                      <a:r>
                        <a:rPr kumimoji="1" lang="ko-KR" alt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</a:t>
                      </a:r>
                      <a:endParaRPr kumimoji="1" lang="ko-KR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이름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이메일 아이디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전화번호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권한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계정상태</a:t>
                      </a:r>
                      <a:endParaRPr kumimoji="1" lang="ko-KR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가입일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39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K00000011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우리회사 주식회사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김민수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user8465@kbanknow.com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010-1234-5678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법인관리자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활성화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2024.12.01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38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K00000012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비씨카드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이지훈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alpha7723@kbanknow.com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010-1234-5678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법인이용자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비활성화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2024.12.01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2544950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37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K00000013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우리은행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박서연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skywalker99@kbanknow.com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010-1234-5678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법인이용자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잠금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2024.12.01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3921898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36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K00000013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우리은행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digitalfox42@kbanknow.com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법인이용자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초대중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6187772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35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정현우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techno1287@kbanknow.com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010-1234-5678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개인회원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활성화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2024.12.01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8377087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34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K00000014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케이지이니시스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윤다혜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codewizard53@kbanknow.com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010-1234-5678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법인이용자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비활성화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2024.12.01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3953355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33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K00000015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한화생명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강동훈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galaxyhero77@kbanknow.com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010-1234-5678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법인이용자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잠금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2024.12.01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0974173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32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K00000015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한화생명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quatumleo16@kbanknow.com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법인이용자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초대중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694502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31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조민지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novaexplorer81@kbanknow.com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010-1234-5678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개인회원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활성화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2024.12.01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9051752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K00000016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NH</a:t>
                      </a: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투자증권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한승주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pixelpioneer23@kbanknow.com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010-1234-5678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법인이용자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비활성화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2024.12.01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866461"/>
                  </a:ext>
                </a:extLst>
              </a:tr>
              <a:tr h="272298">
                <a:tc gridSpan="10"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Webdings" pitchFamily="18" charset="2"/>
                        </a:rPr>
                        <a:t>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8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◀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</a:t>
                      </a:r>
                      <a:r>
                        <a:rPr lang="en-US" altLang="ko-KR" sz="900" b="1" u="sng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2   3   4   5   6   7   8   9   10   </a:t>
                      </a:r>
                      <a:r>
                        <a:rPr lang="en-US" altLang="ko-KR" sz="8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▶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Webdings" pitchFamily="18" charset="2"/>
                        </a:rPr>
                        <a:t>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9253528"/>
                  </a:ext>
                </a:extLst>
              </a:tr>
            </a:tbl>
          </a:graphicData>
        </a:graphic>
      </p:graphicFrame>
      <p:sp>
        <p:nvSpPr>
          <p:cNvPr id="34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40217" y="2986367"/>
            <a:ext cx="684334" cy="20584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권한변경</a:t>
            </a:r>
            <a:endParaRPr lang="ko-KR" altLang="en-US" sz="9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5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85036" y="2986367"/>
            <a:ext cx="684334" cy="20584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상태변경</a:t>
            </a:r>
            <a:endParaRPr lang="ko-KR" altLang="en-US" sz="9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8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85036" y="3260808"/>
            <a:ext cx="684334" cy="20584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상태변경</a:t>
            </a:r>
            <a:endParaRPr lang="ko-KR" altLang="en-US" sz="9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6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40217" y="4079003"/>
            <a:ext cx="684334" cy="20584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권한변경</a:t>
            </a:r>
            <a:endParaRPr lang="ko-KR" altLang="en-US" sz="9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7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85036" y="4078852"/>
            <a:ext cx="684334" cy="20584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상태변경</a:t>
            </a:r>
            <a:endParaRPr lang="ko-KR" altLang="en-US" sz="9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6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85036" y="4349601"/>
            <a:ext cx="684334" cy="20584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상태변경</a:t>
            </a:r>
            <a:endParaRPr lang="ko-KR" altLang="en-US" sz="9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2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40217" y="5161580"/>
            <a:ext cx="684334" cy="20584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권한변경</a:t>
            </a:r>
            <a:endParaRPr lang="ko-KR" altLang="en-US" sz="9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5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85036" y="5161580"/>
            <a:ext cx="684334" cy="20584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상태변경</a:t>
            </a:r>
            <a:endParaRPr lang="ko-KR" altLang="en-US" sz="9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8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85036" y="5425314"/>
            <a:ext cx="684334" cy="20584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상태변경</a:t>
            </a:r>
            <a:endParaRPr lang="ko-KR" altLang="en-US" sz="9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9" name="TextBox 11"/>
          <p:cNvSpPr txBox="1">
            <a:spLocks noChangeArrowheads="1"/>
          </p:cNvSpPr>
          <p:nvPr/>
        </p:nvSpPr>
        <p:spPr bwMode="auto">
          <a:xfrm>
            <a:off x="193280" y="6271999"/>
            <a:ext cx="9540000" cy="19562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Footer</a:t>
            </a:r>
          </a:p>
        </p:txBody>
      </p:sp>
      <p:sp>
        <p:nvSpPr>
          <p:cNvPr id="41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0527" y="2374626"/>
            <a:ext cx="880373" cy="239372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검색</a:t>
            </a:r>
          </a:p>
        </p:txBody>
      </p:sp>
      <p:sp>
        <p:nvSpPr>
          <p:cNvPr id="42" name="모서리가 둥근 직사각형 62"/>
          <p:cNvSpPr>
            <a:spLocks noChangeArrowheads="1"/>
          </p:cNvSpPr>
          <p:nvPr/>
        </p:nvSpPr>
        <p:spPr bwMode="auto">
          <a:xfrm>
            <a:off x="6280541" y="2376918"/>
            <a:ext cx="2281735" cy="23708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검색</a:t>
            </a:r>
          </a:p>
        </p:txBody>
      </p:sp>
      <p:sp>
        <p:nvSpPr>
          <p:cNvPr id="43" name="Rectangle 88"/>
          <p:cNvSpPr>
            <a:spLocks noChangeArrowheads="1"/>
          </p:cNvSpPr>
          <p:nvPr/>
        </p:nvSpPr>
        <p:spPr bwMode="auto">
          <a:xfrm>
            <a:off x="394590" y="2667812"/>
            <a:ext cx="9176637" cy="2993436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8" name="Oval 83"/>
          <p:cNvSpPr>
            <a:spLocks noChangeArrowheads="1"/>
          </p:cNvSpPr>
          <p:nvPr/>
        </p:nvSpPr>
        <p:spPr bwMode="auto">
          <a:xfrm>
            <a:off x="280455" y="2653780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3</a:t>
            </a:r>
          </a:p>
        </p:txBody>
      </p:sp>
      <p:sp>
        <p:nvSpPr>
          <p:cNvPr id="49" name="Oval 83"/>
          <p:cNvSpPr>
            <a:spLocks noChangeArrowheads="1"/>
          </p:cNvSpPr>
          <p:nvPr/>
        </p:nvSpPr>
        <p:spPr bwMode="auto">
          <a:xfrm>
            <a:off x="6145533" y="242973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1</a:t>
            </a:r>
          </a:p>
        </p:txBody>
      </p:sp>
      <p:sp>
        <p:nvSpPr>
          <p:cNvPr id="50" name="Oval 83"/>
          <p:cNvSpPr>
            <a:spLocks noChangeArrowheads="1"/>
          </p:cNvSpPr>
          <p:nvPr/>
        </p:nvSpPr>
        <p:spPr bwMode="auto">
          <a:xfrm>
            <a:off x="8569480" y="242973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2</a:t>
            </a:r>
          </a:p>
        </p:txBody>
      </p:sp>
      <p:sp>
        <p:nvSpPr>
          <p:cNvPr id="53" name="Oval 83"/>
          <p:cNvSpPr>
            <a:spLocks noChangeArrowheads="1"/>
          </p:cNvSpPr>
          <p:nvPr/>
        </p:nvSpPr>
        <p:spPr bwMode="auto">
          <a:xfrm>
            <a:off x="7936528" y="3038184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5</a:t>
            </a:r>
          </a:p>
        </p:txBody>
      </p:sp>
      <p:sp>
        <p:nvSpPr>
          <p:cNvPr id="54" name="Oval 83"/>
          <p:cNvSpPr>
            <a:spLocks noChangeArrowheads="1"/>
          </p:cNvSpPr>
          <p:nvPr/>
        </p:nvSpPr>
        <p:spPr bwMode="auto">
          <a:xfrm>
            <a:off x="8730741" y="3031094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6</a:t>
            </a:r>
          </a:p>
        </p:txBody>
      </p:sp>
      <p:sp>
        <p:nvSpPr>
          <p:cNvPr id="55" name="Rectangle 88"/>
          <p:cNvSpPr>
            <a:spLocks noChangeArrowheads="1"/>
          </p:cNvSpPr>
          <p:nvPr/>
        </p:nvSpPr>
        <p:spPr bwMode="auto">
          <a:xfrm>
            <a:off x="437291" y="2945834"/>
            <a:ext cx="7493047" cy="274291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7" name="Oval 83"/>
          <p:cNvSpPr>
            <a:spLocks noChangeArrowheads="1"/>
          </p:cNvSpPr>
          <p:nvPr/>
        </p:nvSpPr>
        <p:spPr bwMode="auto">
          <a:xfrm>
            <a:off x="280455" y="295595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4</a:t>
            </a:r>
          </a:p>
        </p:txBody>
      </p:sp>
      <p:sp>
        <p:nvSpPr>
          <p:cNvPr id="60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85036" y="4620350"/>
            <a:ext cx="684334" cy="20584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상태변경</a:t>
            </a:r>
            <a:endParaRPr lang="ko-KR" altLang="en-US" sz="9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0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85036" y="3530338"/>
            <a:ext cx="684334" cy="20584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상태변경</a:t>
            </a:r>
            <a:endParaRPr lang="ko-KR" altLang="en-US" sz="9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5" name="모서리가 둥근 직사각형 62"/>
          <p:cNvSpPr>
            <a:spLocks noChangeArrowheads="1"/>
          </p:cNvSpPr>
          <p:nvPr/>
        </p:nvSpPr>
        <p:spPr bwMode="auto">
          <a:xfrm>
            <a:off x="405090" y="2374625"/>
            <a:ext cx="1519431" cy="23937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ko-KR" altLang="en-US" sz="10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전체 </a:t>
            </a:r>
            <a:r>
              <a:rPr kumimoji="1" lang="ko-KR" altLang="en-US" sz="10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법인              </a:t>
            </a:r>
            <a:r>
              <a:rPr kumimoji="1" lang="ko-KR" altLang="en-US" sz="10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▼</a:t>
            </a:r>
            <a:endParaRPr lang="ko-KR" altLang="en-US" sz="10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2" name="모서리가 둥근 직사각형 62"/>
          <p:cNvSpPr>
            <a:spLocks noChangeArrowheads="1"/>
          </p:cNvSpPr>
          <p:nvPr/>
        </p:nvSpPr>
        <p:spPr bwMode="auto">
          <a:xfrm>
            <a:off x="1974591" y="2374625"/>
            <a:ext cx="1097073" cy="23937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ko-KR" altLang="en-US" sz="10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전체 권한     </a:t>
            </a:r>
            <a:r>
              <a:rPr kumimoji="1" lang="ko-KR" altLang="en-US" sz="10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▼</a:t>
            </a:r>
            <a:endParaRPr lang="ko-KR" altLang="en-US" sz="10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1" name="모서리가 둥근 직사각형 62"/>
          <p:cNvSpPr>
            <a:spLocks noChangeArrowheads="1"/>
          </p:cNvSpPr>
          <p:nvPr/>
        </p:nvSpPr>
        <p:spPr bwMode="auto">
          <a:xfrm>
            <a:off x="3121734" y="2374625"/>
            <a:ext cx="1097073" cy="23937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ko-KR" altLang="en-US" sz="10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정렬</a:t>
            </a:r>
            <a:r>
              <a:rPr kumimoji="1" lang="ko-KR" altLang="en-US" sz="10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kumimoji="1" lang="ko-KR" altLang="en-US" sz="10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선택     </a:t>
            </a:r>
            <a:r>
              <a:rPr kumimoji="1" lang="ko-KR" altLang="en-US" sz="10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▼</a:t>
            </a:r>
            <a:endParaRPr lang="ko-KR" altLang="en-US" sz="10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3" name="Oval 83"/>
          <p:cNvSpPr>
            <a:spLocks noChangeArrowheads="1"/>
          </p:cNvSpPr>
          <p:nvPr/>
        </p:nvSpPr>
        <p:spPr bwMode="auto">
          <a:xfrm>
            <a:off x="280455" y="2432559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 smtClean="0">
                <a:solidFill>
                  <a:prstClr val="white"/>
                </a:solidFill>
                <a:ea typeface="맑은 고딕" panose="020B0503020000020004" pitchFamily="50" charset="-127"/>
              </a:rPr>
              <a:t>8</a:t>
            </a:r>
            <a:endParaRPr lang="en-US" altLang="ko-KR" sz="800" b="1" dirty="0">
              <a:solidFill>
                <a:prstClr val="white"/>
              </a:solidFill>
              <a:ea typeface="맑은 고딕" panose="020B0503020000020004" pitchFamily="50" charset="-127"/>
            </a:endParaRPr>
          </a:p>
        </p:txBody>
      </p:sp>
      <p:sp>
        <p:nvSpPr>
          <p:cNvPr id="64" name="Oval 83"/>
          <p:cNvSpPr>
            <a:spLocks noChangeArrowheads="1"/>
          </p:cNvSpPr>
          <p:nvPr/>
        </p:nvSpPr>
        <p:spPr bwMode="auto">
          <a:xfrm>
            <a:off x="1924521" y="2432559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 smtClean="0">
                <a:solidFill>
                  <a:prstClr val="white"/>
                </a:solidFill>
                <a:ea typeface="맑은 고딕" panose="020B0503020000020004" pitchFamily="50" charset="-127"/>
              </a:rPr>
              <a:t>9</a:t>
            </a:r>
            <a:endParaRPr lang="en-US" altLang="ko-KR" sz="800" b="1" dirty="0">
              <a:solidFill>
                <a:prstClr val="white"/>
              </a:solidFill>
              <a:ea typeface="맑은 고딕" panose="020B0503020000020004" pitchFamily="50" charset="-127"/>
            </a:endParaRPr>
          </a:p>
        </p:txBody>
      </p:sp>
      <p:sp>
        <p:nvSpPr>
          <p:cNvPr id="66" name="Oval 83"/>
          <p:cNvSpPr>
            <a:spLocks noChangeArrowheads="1"/>
          </p:cNvSpPr>
          <p:nvPr/>
        </p:nvSpPr>
        <p:spPr bwMode="auto">
          <a:xfrm>
            <a:off x="3074844" y="2432559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 smtClean="0">
                <a:solidFill>
                  <a:prstClr val="white"/>
                </a:solidFill>
                <a:ea typeface="맑은 고딕" panose="020B0503020000020004" pitchFamily="50" charset="-127"/>
              </a:rPr>
              <a:t>10</a:t>
            </a:r>
            <a:endParaRPr lang="en-US" altLang="ko-KR" sz="800" b="1" dirty="0">
              <a:solidFill>
                <a:prstClr val="white"/>
              </a:solidFill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5811897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911587" y="763935"/>
            <a:ext cx="8229600" cy="5048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altLang="ko-KR" b="1" spc="3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b="1" spc="3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개정이력</a:t>
            </a:r>
          </a:p>
        </p:txBody>
      </p:sp>
      <p:graphicFrame>
        <p:nvGraphicFramePr>
          <p:cNvPr id="4147073" name="Group 1921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776549853"/>
              </p:ext>
            </p:extLst>
          </p:nvPr>
        </p:nvGraphicFramePr>
        <p:xfrm>
          <a:off x="407368" y="1299944"/>
          <a:ext cx="11263362" cy="2145984"/>
        </p:xfrm>
        <a:graphic>
          <a:graphicData uri="http://schemas.openxmlformats.org/drawingml/2006/table">
            <a:tbl>
              <a:tblPr/>
              <a:tblGrid>
                <a:gridCol w="1229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827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87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22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2023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7963">
                <a:tc>
                  <a:txBody>
                    <a:bodyPr/>
                    <a:lstStyle>
                      <a:lvl1pPr algn="just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200" b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 algn="just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 algn="l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 algn="l">
                        <a:spcBef>
                          <a:spcPct val="20000"/>
                        </a:spcBef>
                        <a:defRPr kumimoji="1" sz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 algn="l">
                        <a:spcBef>
                          <a:spcPct val="20000"/>
                        </a:spcBef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버전</a:t>
                      </a:r>
                      <a:endParaRPr kumimoji="1" lang="ko-KR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6615" marR="1661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>
                      <a:lvl1pPr algn="just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200" b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 algn="just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 algn="l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 algn="l">
                        <a:spcBef>
                          <a:spcPct val="20000"/>
                        </a:spcBef>
                        <a:defRPr kumimoji="1" sz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 algn="l">
                        <a:spcBef>
                          <a:spcPct val="20000"/>
                        </a:spcBef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개정내용</a:t>
                      </a:r>
                      <a:endParaRPr kumimoji="1" lang="ko-KR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6615" marR="1661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>
                      <a:lvl1pPr algn="just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200" b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 algn="just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 algn="l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 algn="l">
                        <a:spcBef>
                          <a:spcPct val="20000"/>
                        </a:spcBef>
                        <a:defRPr kumimoji="1" sz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 algn="l">
                        <a:spcBef>
                          <a:spcPct val="20000"/>
                        </a:spcBef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개정일</a:t>
                      </a:r>
                      <a:endParaRPr kumimoji="1" lang="ko-KR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6615" marR="1661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>
                      <a:lvl1pPr algn="just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200" b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 algn="just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 algn="l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 algn="l">
                        <a:spcBef>
                          <a:spcPct val="20000"/>
                        </a:spcBef>
                        <a:defRPr kumimoji="1" sz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 algn="l">
                        <a:spcBef>
                          <a:spcPct val="20000"/>
                        </a:spcBef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작성자</a:t>
                      </a:r>
                      <a:endParaRPr kumimoji="1" lang="ko-KR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6615" marR="1661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>
                      <a:lvl1pPr algn="just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200" b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 algn="just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 algn="l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 algn="l">
                        <a:spcBef>
                          <a:spcPct val="20000"/>
                        </a:spcBef>
                        <a:defRPr kumimoji="1" sz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 algn="l">
                        <a:spcBef>
                          <a:spcPct val="20000"/>
                        </a:spcBef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승인자</a:t>
                      </a:r>
                      <a:endParaRPr kumimoji="1" lang="ko-KR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6615" marR="1661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5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6375">
                <a:tc>
                  <a:txBody>
                    <a:bodyPr/>
                    <a:lstStyle>
                      <a:lvl1pPr algn="just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200" b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 algn="just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 algn="l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 algn="l">
                        <a:spcBef>
                          <a:spcPct val="20000"/>
                        </a:spcBef>
                        <a:defRPr kumimoji="1" sz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 algn="l">
                        <a:spcBef>
                          <a:spcPct val="20000"/>
                        </a:spcBef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0.9.3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6615" marR="1661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200" b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 algn="just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 algn="l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 algn="l">
                        <a:spcBef>
                          <a:spcPct val="20000"/>
                        </a:spcBef>
                        <a:defRPr kumimoji="1" sz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 algn="l">
                        <a:spcBef>
                          <a:spcPct val="20000"/>
                        </a:spcBef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- 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문서 분리</a:t>
                      </a:r>
                    </a:p>
                    <a:p>
                      <a:pPr marL="0" marR="0" lvl="0" indent="0" algn="l" defTabSz="914400" rtl="0" eaLnBrk="1" fontAlgn="b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- 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기업상세보기 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: 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인증키 정보 삭제</a:t>
                      </a:r>
                    </a:p>
                    <a:p>
                      <a:pPr marL="0" marR="0" lvl="0" indent="0" algn="l" defTabSz="914400" rtl="0" eaLnBrk="1" fontAlgn="b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- 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사용자목록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 표시 순서 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: 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제휴기관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 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ID, 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기업명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.</a:t>
                      </a:r>
                    </a:p>
                    <a:p>
                      <a:pPr marL="0" marR="0" lvl="0" indent="0" algn="l" defTabSz="914400" rtl="0" eaLnBrk="1" fontAlgn="b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- 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승인 상태 정의</a:t>
                      </a:r>
                    </a:p>
                    <a:p>
                      <a:pPr marL="0" marR="0" lvl="0" indent="0" algn="l" defTabSz="914400" rtl="0" eaLnBrk="1" fontAlgn="b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- 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페이지내 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제휴기관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ID 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추가</a:t>
                      </a:r>
                    </a:p>
                    <a:p>
                      <a:pPr marL="0" marR="0" lvl="0" indent="0" algn="l" defTabSz="914400" rtl="0" eaLnBrk="1" fontAlgn="b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- FAQ 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레이블 문구 수정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6615" marR="1661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200" b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 algn="just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 algn="l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 algn="l">
                        <a:spcBef>
                          <a:spcPct val="20000"/>
                        </a:spcBef>
                        <a:defRPr kumimoji="1" sz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 algn="l">
                        <a:spcBef>
                          <a:spcPct val="20000"/>
                        </a:spcBef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2024.09.23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6615" marR="1661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200" b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 algn="just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 algn="l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 algn="l">
                        <a:spcBef>
                          <a:spcPct val="20000"/>
                        </a:spcBef>
                        <a:defRPr kumimoji="1" sz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 algn="l">
                        <a:spcBef>
                          <a:spcPct val="20000"/>
                        </a:spcBef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김영근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6615" marR="1661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200" b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 algn="just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 algn="l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 algn="l">
                        <a:spcBef>
                          <a:spcPct val="20000"/>
                        </a:spcBef>
                        <a:defRPr kumimoji="1" sz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 algn="l">
                        <a:spcBef>
                          <a:spcPct val="20000"/>
                        </a:spcBef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6615" marR="1661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1.0.0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6615" marR="1661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- 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문서 버전업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  <a:p>
                      <a:pPr marL="0" marR="0" lvl="0" indent="0" algn="l" defTabSz="914400" rtl="0" eaLnBrk="1" fontAlgn="b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- 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공통 문구 수정 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: 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기업 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-&gt; 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법인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6615" marR="1661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2024.10.04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6615" marR="1661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Pretendard" panose="02000503000000020004" pitchFamily="2" charset="-127"/>
                        </a:rPr>
                        <a:t>김영근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6615" marR="1661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6615" marR="1661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888">
                <a:tc>
                  <a:txBody>
                    <a:bodyPr/>
                    <a:lstStyle>
                      <a:lvl1pPr algn="just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200" b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 algn="just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 algn="l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 algn="l">
                        <a:spcBef>
                          <a:spcPct val="20000"/>
                        </a:spcBef>
                        <a:defRPr kumimoji="1" sz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 algn="l">
                        <a:spcBef>
                          <a:spcPct val="20000"/>
                        </a:spcBef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6615" marR="1661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200" b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 algn="just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 algn="l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 algn="l">
                        <a:spcBef>
                          <a:spcPct val="20000"/>
                        </a:spcBef>
                        <a:defRPr kumimoji="1" sz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 algn="l">
                        <a:spcBef>
                          <a:spcPct val="20000"/>
                        </a:spcBef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6615" marR="1661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200" b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 algn="just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 algn="l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 algn="l">
                        <a:spcBef>
                          <a:spcPct val="20000"/>
                        </a:spcBef>
                        <a:defRPr kumimoji="1" sz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 algn="l">
                        <a:spcBef>
                          <a:spcPct val="20000"/>
                        </a:spcBef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6615" marR="1661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6615" marR="1661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6615" marR="1661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888">
                <a:tc>
                  <a:txBody>
                    <a:bodyPr/>
                    <a:lstStyle>
                      <a:lvl1pPr algn="just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200" b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 algn="just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 algn="l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 algn="l">
                        <a:spcBef>
                          <a:spcPct val="20000"/>
                        </a:spcBef>
                        <a:defRPr kumimoji="1" sz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 algn="l">
                        <a:spcBef>
                          <a:spcPct val="20000"/>
                        </a:spcBef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6615" marR="1661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200" b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 algn="just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 algn="l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 algn="l">
                        <a:spcBef>
                          <a:spcPct val="20000"/>
                        </a:spcBef>
                        <a:defRPr kumimoji="1" sz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 algn="l">
                        <a:spcBef>
                          <a:spcPct val="20000"/>
                        </a:spcBef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6615" marR="1661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200" b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 algn="just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 algn="l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 algn="l">
                        <a:spcBef>
                          <a:spcPct val="20000"/>
                        </a:spcBef>
                        <a:defRPr kumimoji="1" sz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 algn="l">
                        <a:spcBef>
                          <a:spcPct val="20000"/>
                        </a:spcBef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6615" marR="1661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200" b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 algn="just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 algn="l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 algn="l">
                        <a:spcBef>
                          <a:spcPct val="20000"/>
                        </a:spcBef>
                        <a:defRPr kumimoji="1" sz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 algn="l">
                        <a:spcBef>
                          <a:spcPct val="20000"/>
                        </a:spcBef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6615" marR="1661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200" b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 algn="just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 algn="l">
                        <a:spcBef>
                          <a:spcPct val="20000"/>
                        </a:spcBef>
                        <a:spcAft>
                          <a:spcPct val="2000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 algn="l">
                        <a:spcBef>
                          <a:spcPct val="20000"/>
                        </a:spcBef>
                        <a:defRPr kumimoji="1" sz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 algn="l">
                        <a:spcBef>
                          <a:spcPct val="20000"/>
                        </a:spcBef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6615" marR="1661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6615" marR="1661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6615" marR="1661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6615" marR="1661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6615" marR="1661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Pretendard" panose="02000503000000020004" pitchFamily="2" charset="-127"/>
                      </a:endParaRPr>
                    </a:p>
                  </a:txBody>
                  <a:tcPr marL="16615" marR="1661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직사각형 3"/>
          <p:cNvSpPr/>
          <p:nvPr/>
        </p:nvSpPr>
        <p:spPr bwMode="auto">
          <a:xfrm>
            <a:off x="10845552" y="0"/>
            <a:ext cx="1346448" cy="432048"/>
          </a:xfrm>
          <a:prstGeom prst="rect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18000" tIns="45720" rIns="18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800" b="0" i="0" u="none" strike="noStrike" cap="none" normalizeH="0" baseline="0" dirty="0" smtClean="0">
                <a:ln>
                  <a:noFill/>
                </a:ln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2024/10/04</a:t>
            </a:r>
            <a:endParaRPr kumimoji="1" lang="en-US" altLang="ko-KR" sz="800" b="0" i="0" u="none" strike="noStrike" cap="none" normalizeH="0" baseline="0" dirty="0" smtClean="0">
              <a:ln>
                <a:noFill/>
              </a:ln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marR="0" indent="0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800" b="0" i="0" u="none" strike="noStrike" cap="none" normalizeH="0" baseline="0" dirty="0" smtClean="0">
                <a:ln>
                  <a:noFill/>
                </a:ln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kumimoji="1" lang="ko-KR" altLang="en-US" sz="800" b="0" i="0" u="none" strike="noStrike" cap="none" normalizeH="0" baseline="0" dirty="0" smtClean="0">
                <a:ln>
                  <a:noFill/>
                </a:ln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업데이트</a:t>
            </a:r>
            <a:endParaRPr kumimoji="1" lang="en-US" altLang="ko-KR" sz="800" b="0" i="0" u="none" strike="noStrike" cap="none" normalizeH="0" baseline="0" dirty="0">
              <a:ln>
                <a:noFill/>
              </a:ln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945168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/>
              <a:t>KAPSY102P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ko-KR" altLang="en-US" dirty="0" err="1"/>
              <a:t>권한변경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ko-KR" altLang="en-US" dirty="0" err="1"/>
              <a:t>권한변경</a:t>
            </a:r>
            <a:endParaRPr lang="ko-KR" altLang="en-US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2"/>
          </p:nvPr>
        </p:nvSpPr>
        <p:spPr>
          <a:xfrm>
            <a:off x="7320138" y="832006"/>
            <a:ext cx="1728190" cy="212802"/>
          </a:xfrm>
        </p:spPr>
        <p:txBody>
          <a:bodyPr/>
          <a:lstStyle/>
          <a:p>
            <a:r>
              <a:rPr lang="en-US" altLang="ko-KR" dirty="0"/>
              <a:t>/</a:t>
            </a:r>
            <a:r>
              <a:rPr lang="ko-KR" altLang="en-US" dirty="0"/>
              <a:t>시스템관리</a:t>
            </a:r>
            <a:r>
              <a:rPr lang="en-US" altLang="ko-KR" dirty="0"/>
              <a:t>/</a:t>
            </a:r>
            <a:r>
              <a:rPr lang="ko-KR" altLang="en-US" dirty="0" err="1"/>
              <a:t>사용자관리</a:t>
            </a:r>
            <a:r>
              <a:rPr lang="en-US" altLang="ko-KR" dirty="0"/>
              <a:t>/</a:t>
            </a:r>
            <a:r>
              <a:rPr lang="ko-KR" altLang="en-US" dirty="0" err="1"/>
              <a:t>권한변경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ko-KR" dirty="0"/>
              <a:t>Popup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50F983-0FBA-4A9B-89C9-6D8B392D2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7475075"/>
              </p:ext>
            </p:extLst>
          </p:nvPr>
        </p:nvGraphicFramePr>
        <p:xfrm>
          <a:off x="9774650" y="1343214"/>
          <a:ext cx="2259242" cy="41875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90">
                  <a:extLst>
                    <a:ext uri="{9D8B030D-6E8A-4147-A177-3AD203B41FA5}">
                      <a16:colId xmlns:a16="http://schemas.microsoft.com/office/drawing/2014/main" val="2853012212"/>
                    </a:ext>
                  </a:extLst>
                </a:gridCol>
                <a:gridCol w="1977452">
                  <a:extLst>
                    <a:ext uri="{9D8B030D-6E8A-4147-A177-3AD203B41FA5}">
                      <a16:colId xmlns:a16="http://schemas.microsoft.com/office/drawing/2014/main" val="4172672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6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 시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팝업 닫기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004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권한을 부여 할 계정 이름</a:t>
                      </a: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</a:t>
                      </a:r>
                      <a:r>
                        <a:rPr lang="ko-KR" altLang="en-US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아이디 노출</a:t>
                      </a:r>
                      <a:endParaRPr lang="en-US" altLang="ko-KR" sz="700" b="0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95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현재 권한 노출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83266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(Dropdown)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권한 선택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- 1 </a:t>
                      </a:r>
                      <a:r>
                        <a:rPr lang="ko-KR" altLang="en-US" sz="700" b="0" u="none" baseline="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법인관리자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가입자만 부여 가능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권한 부여시 기존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법인관리자의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권한은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법인이용자로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전환</a:t>
                      </a:r>
                      <a:endParaRPr lang="en-US" altLang="ko-KR" sz="700" b="0" u="none" baseline="0" dirty="0" smtClean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- 2 </a:t>
                      </a:r>
                      <a:r>
                        <a:rPr lang="ko-KR" altLang="en-US" sz="700" b="0" u="none" baseline="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법인이용자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가입자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개인회원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만 부여 가능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법인관리자에게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부여 불가능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 </a:t>
                      </a:r>
                      <a:r>
                        <a:rPr lang="ko-KR" altLang="en-US" sz="700" b="0" u="none" baseline="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법인명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선택 필수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개인회원 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법인관리자에게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부여 불가능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06602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 시</a:t>
                      </a: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권한 변경 프로세스 실행</a:t>
                      </a: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</a:t>
                      </a: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Alert “</a:t>
                      </a:r>
                      <a:r>
                        <a:rPr lang="ko-KR" altLang="en-US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정현우 님의 권한이 변경되었습니다</a:t>
                      </a: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”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동일한 권한으로 변경 시 </a:t>
                      </a: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Alert “</a:t>
                      </a:r>
                      <a:r>
                        <a:rPr lang="ko-KR" altLang="en-US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동일한 권한으로 변경할 수 없습니다</a:t>
                      </a: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.”</a:t>
                      </a: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15365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9745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8689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0093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91272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761021"/>
                  </a:ext>
                </a:extLst>
              </a:tr>
            </a:tbl>
          </a:graphicData>
        </a:graphic>
      </p:graphicFrame>
      <p:sp>
        <p:nvSpPr>
          <p:cNvPr id="60" name="직사각형 59"/>
          <p:cNvSpPr/>
          <p:nvPr/>
        </p:nvSpPr>
        <p:spPr>
          <a:xfrm>
            <a:off x="559970" y="1772816"/>
            <a:ext cx="5464816" cy="310009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57263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100" b="1" dirty="0" err="1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권한변경</a:t>
            </a:r>
            <a:endParaRPr kumimoji="1" lang="en-US" altLang="ko-KR" sz="11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1" name="Rectangle 92"/>
          <p:cNvSpPr>
            <a:spLocks noChangeArrowheads="1"/>
          </p:cNvSpPr>
          <p:nvPr/>
        </p:nvSpPr>
        <p:spPr bwMode="auto">
          <a:xfrm>
            <a:off x="551384" y="1772816"/>
            <a:ext cx="5473402" cy="4032448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89987" tIns="46793" rIns="89987" bIns="46793" anchor="ctr"/>
          <a:lstStyle/>
          <a:p>
            <a:pPr defTabSz="957263" fontAlgn="base">
              <a:spcBef>
                <a:spcPct val="0"/>
              </a:spcBef>
              <a:spcAft>
                <a:spcPct val="0"/>
              </a:spcAft>
            </a:pPr>
            <a:endParaRPr lang="ko-KR" altLang="en-US" sz="19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783973" y="1789320"/>
            <a:ext cx="166712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lvl1pPr eaLnBrk="0" hangingPunct="0"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defTabSz="957263"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ko-KR" sz="1800" dirty="0">
                <a:solidFill>
                  <a:prstClr val="black"/>
                </a:solidFill>
                <a:ea typeface="맑은 고딕" panose="020B0503020000020004" pitchFamily="50" charset="-127"/>
              </a:rPr>
              <a:t>×</a:t>
            </a:r>
          </a:p>
        </p:txBody>
      </p:sp>
      <p:sp>
        <p:nvSpPr>
          <p:cNvPr id="69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6672" y="5187373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취소</a:t>
            </a:r>
          </a:p>
        </p:txBody>
      </p:sp>
      <p:sp>
        <p:nvSpPr>
          <p:cNvPr id="70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0490" y="5187373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권한 변경</a:t>
            </a:r>
          </a:p>
        </p:txBody>
      </p:sp>
      <p:sp>
        <p:nvSpPr>
          <p:cNvPr id="72" name="Oval 83"/>
          <p:cNvSpPr>
            <a:spLocks noChangeArrowheads="1"/>
          </p:cNvSpPr>
          <p:nvPr/>
        </p:nvSpPr>
        <p:spPr bwMode="auto">
          <a:xfrm>
            <a:off x="5645167" y="1893199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1</a:t>
            </a:r>
          </a:p>
        </p:txBody>
      </p:sp>
      <p:sp>
        <p:nvSpPr>
          <p:cNvPr id="74" name="Oval 83"/>
          <p:cNvSpPr>
            <a:spLocks noChangeArrowheads="1"/>
          </p:cNvSpPr>
          <p:nvPr/>
        </p:nvSpPr>
        <p:spPr bwMode="auto">
          <a:xfrm>
            <a:off x="1912037" y="5273950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1</a:t>
            </a:r>
          </a:p>
        </p:txBody>
      </p:sp>
      <p:sp>
        <p:nvSpPr>
          <p:cNvPr id="75" name="Oval 83"/>
          <p:cNvSpPr>
            <a:spLocks noChangeArrowheads="1"/>
          </p:cNvSpPr>
          <p:nvPr/>
        </p:nvSpPr>
        <p:spPr bwMode="auto">
          <a:xfrm>
            <a:off x="3225767" y="5273950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 smtClean="0">
                <a:solidFill>
                  <a:prstClr val="white"/>
                </a:solidFill>
                <a:ea typeface="맑은 고딕" panose="020B0503020000020004" pitchFamily="50" charset="-127"/>
              </a:rPr>
              <a:t>5</a:t>
            </a:r>
            <a:endParaRPr lang="en-US" altLang="ko-KR" sz="800" b="1" dirty="0">
              <a:solidFill>
                <a:prstClr val="white"/>
              </a:solidFill>
              <a:ea typeface="맑은 고딕" panose="020B0503020000020004" pitchFamily="50" charset="-127"/>
            </a:endParaRPr>
          </a:p>
        </p:txBody>
      </p:sp>
      <p:sp>
        <p:nvSpPr>
          <p:cNvPr id="76" name="모서리가 둥근 직사각형 62"/>
          <p:cNvSpPr>
            <a:spLocks noChangeArrowheads="1"/>
          </p:cNvSpPr>
          <p:nvPr/>
        </p:nvSpPr>
        <p:spPr bwMode="auto">
          <a:xfrm>
            <a:off x="2585152" y="4056970"/>
            <a:ext cx="1423410" cy="26878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ko-KR" altLang="en-US" sz="800" dirty="0" err="1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법인관리자</a:t>
            </a:r>
            <a:r>
              <a:rPr kumimoji="1" lang="ko-KR" altLang="en-US" sz="8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           </a:t>
            </a:r>
            <a:r>
              <a:rPr kumimoji="1" lang="ko-KR" altLang="en-US" sz="8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▼</a:t>
            </a:r>
            <a:endParaRPr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9" name="직사각형 78"/>
          <p:cNvSpPr/>
          <p:nvPr/>
        </p:nvSpPr>
        <p:spPr>
          <a:xfrm>
            <a:off x="1733814" y="3239514"/>
            <a:ext cx="310854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sz="1100" b="1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정현우</a:t>
            </a:r>
            <a:r>
              <a:rPr lang="en-US" altLang="ko-KR" sz="1100" b="1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en-US" altLang="ko-KR" sz="11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techno1287@woorifinance.com</a:t>
            </a:r>
            <a:r>
              <a:rPr lang="en-US" altLang="ko-KR" sz="1100" b="1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100" b="1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님</a:t>
            </a:r>
            <a:r>
              <a:rPr lang="ko-KR" altLang="en-US" sz="1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</a:t>
            </a:r>
            <a:endParaRPr lang="en-US" altLang="ko-KR" sz="11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sz="1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권한을 변경 합니다</a:t>
            </a:r>
            <a:r>
              <a:rPr lang="en-US" altLang="ko-KR" sz="1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11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0" name="Rectangle 88"/>
          <p:cNvSpPr>
            <a:spLocks noChangeArrowheads="1"/>
          </p:cNvSpPr>
          <p:nvPr/>
        </p:nvSpPr>
        <p:spPr bwMode="auto">
          <a:xfrm>
            <a:off x="1846232" y="3256601"/>
            <a:ext cx="2594377" cy="210432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1" name="Oval 83"/>
          <p:cNvSpPr>
            <a:spLocks noChangeArrowheads="1"/>
          </p:cNvSpPr>
          <p:nvPr/>
        </p:nvSpPr>
        <p:spPr bwMode="auto">
          <a:xfrm>
            <a:off x="1721598" y="3295657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2</a:t>
            </a:r>
          </a:p>
        </p:txBody>
      </p:sp>
      <p:sp>
        <p:nvSpPr>
          <p:cNvPr id="82" name="Oval 83"/>
          <p:cNvSpPr>
            <a:spLocks noChangeArrowheads="1"/>
          </p:cNvSpPr>
          <p:nvPr/>
        </p:nvSpPr>
        <p:spPr bwMode="auto">
          <a:xfrm>
            <a:off x="2460517" y="4129534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 smtClean="0">
                <a:solidFill>
                  <a:prstClr val="white"/>
                </a:solidFill>
                <a:ea typeface="맑은 고딕" panose="020B0503020000020004" pitchFamily="50" charset="-127"/>
              </a:rPr>
              <a:t>4</a:t>
            </a:r>
            <a:endParaRPr lang="en-US" altLang="ko-KR" sz="800" b="1" dirty="0">
              <a:solidFill>
                <a:prstClr val="white"/>
              </a:solidFill>
              <a:ea typeface="맑은 고딕" panose="020B0503020000020004" pitchFamily="50" charset="-127"/>
            </a:endParaRPr>
          </a:p>
        </p:txBody>
      </p:sp>
      <p:sp>
        <p:nvSpPr>
          <p:cNvPr id="86" name="모서리가 둥근 직사각형 62"/>
          <p:cNvSpPr>
            <a:spLocks noChangeArrowheads="1"/>
          </p:cNvSpPr>
          <p:nvPr/>
        </p:nvSpPr>
        <p:spPr bwMode="auto">
          <a:xfrm>
            <a:off x="6300147" y="2348880"/>
            <a:ext cx="1423410" cy="26878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ko-KR" altLang="en-US" sz="800" dirty="0" err="1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법인관리자</a:t>
            </a:r>
            <a:r>
              <a:rPr kumimoji="1" lang="ko-KR" altLang="en-US" sz="8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           </a:t>
            </a:r>
            <a:r>
              <a:rPr kumimoji="1" lang="ko-KR" altLang="en-US" sz="8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▼</a:t>
            </a:r>
            <a:endParaRPr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7" name="Rectangle 88"/>
          <p:cNvSpPr>
            <a:spLocks noChangeArrowheads="1"/>
          </p:cNvSpPr>
          <p:nvPr/>
        </p:nvSpPr>
        <p:spPr bwMode="auto">
          <a:xfrm>
            <a:off x="6219588" y="2148007"/>
            <a:ext cx="1592727" cy="620775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6407203" y="1812403"/>
            <a:ext cx="6030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Case </a:t>
            </a:r>
            <a:r>
              <a:rPr lang="en-US" altLang="ko-KR" sz="105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105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9" name="모서리가 둥근 직사각형 62"/>
          <p:cNvSpPr>
            <a:spLocks noChangeArrowheads="1"/>
          </p:cNvSpPr>
          <p:nvPr/>
        </p:nvSpPr>
        <p:spPr bwMode="auto">
          <a:xfrm>
            <a:off x="8087676" y="2345465"/>
            <a:ext cx="1423410" cy="26878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ko-KR" altLang="en-US" sz="800" dirty="0" err="1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법인이용자</a:t>
            </a:r>
            <a:r>
              <a:rPr kumimoji="1" lang="ko-KR" altLang="en-US" sz="8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            </a:t>
            </a:r>
            <a:r>
              <a:rPr kumimoji="1" lang="ko-KR" altLang="en-US" sz="8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▼</a:t>
            </a:r>
            <a:endParaRPr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0" name="Rectangle 88"/>
          <p:cNvSpPr>
            <a:spLocks noChangeArrowheads="1"/>
          </p:cNvSpPr>
          <p:nvPr/>
        </p:nvSpPr>
        <p:spPr bwMode="auto">
          <a:xfrm>
            <a:off x="8007117" y="2144593"/>
            <a:ext cx="1592727" cy="983847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8194732" y="1808988"/>
            <a:ext cx="60785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Case </a:t>
            </a:r>
            <a:r>
              <a:rPr lang="en-US" altLang="ko-KR" sz="105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105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2" name="모서리가 둥근 직사각형 62"/>
          <p:cNvSpPr>
            <a:spLocks noChangeArrowheads="1"/>
          </p:cNvSpPr>
          <p:nvPr/>
        </p:nvSpPr>
        <p:spPr bwMode="auto">
          <a:xfrm>
            <a:off x="6295601" y="3856607"/>
            <a:ext cx="1423410" cy="26878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ko-KR" altLang="en-US" sz="8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개인회원                 </a:t>
            </a:r>
            <a:r>
              <a:rPr kumimoji="1" lang="ko-KR" altLang="en-US" sz="8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▼</a:t>
            </a:r>
            <a:endParaRPr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3" name="Rectangle 88"/>
          <p:cNvSpPr>
            <a:spLocks noChangeArrowheads="1"/>
          </p:cNvSpPr>
          <p:nvPr/>
        </p:nvSpPr>
        <p:spPr bwMode="auto">
          <a:xfrm>
            <a:off x="6215042" y="3655735"/>
            <a:ext cx="1592727" cy="670022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6402657" y="3320130"/>
            <a:ext cx="60785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Case </a:t>
            </a:r>
            <a:r>
              <a:rPr lang="en-US" altLang="ko-KR" sz="105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sz="105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5" name="모서리가 둥근 직사각형 62"/>
          <p:cNvSpPr>
            <a:spLocks noChangeArrowheads="1"/>
          </p:cNvSpPr>
          <p:nvPr/>
        </p:nvSpPr>
        <p:spPr bwMode="auto">
          <a:xfrm>
            <a:off x="8087676" y="2695940"/>
            <a:ext cx="1423410" cy="26878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ko-KR" altLang="en-US" sz="800" dirty="0" err="1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법인명</a:t>
            </a:r>
            <a:r>
              <a:rPr kumimoji="1" lang="ko-KR" altLang="en-US" sz="8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                 </a:t>
            </a:r>
            <a:r>
              <a:rPr kumimoji="1" lang="ko-KR" altLang="en-US" sz="8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▼</a:t>
            </a:r>
            <a:endParaRPr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721598" y="3716914"/>
            <a:ext cx="87075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변경전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권한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585136" y="3716914"/>
            <a:ext cx="7425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개인 </a:t>
            </a:r>
            <a:r>
              <a:rPr lang="ko-KR" altLang="en-US" sz="10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회원</a:t>
            </a:r>
            <a:endParaRPr lang="ko-KR" altLang="en-US" sz="10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9" name="Oval 83"/>
          <p:cNvSpPr>
            <a:spLocks noChangeArrowheads="1"/>
          </p:cNvSpPr>
          <p:nvPr/>
        </p:nvSpPr>
        <p:spPr bwMode="auto">
          <a:xfrm>
            <a:off x="2512093" y="3774183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 smtClean="0">
                <a:solidFill>
                  <a:prstClr val="white"/>
                </a:solidFill>
                <a:ea typeface="맑은 고딕" panose="020B0503020000020004" pitchFamily="50" charset="-127"/>
              </a:rPr>
              <a:t>3</a:t>
            </a:r>
            <a:endParaRPr lang="en-US" altLang="ko-KR" sz="800" b="1" dirty="0">
              <a:solidFill>
                <a:prstClr val="white"/>
              </a:solidFill>
              <a:ea typeface="맑은 고딕" panose="020B0503020000020004" pitchFamily="50" charset="-127"/>
            </a:endParaRPr>
          </a:p>
        </p:txBody>
      </p:sp>
      <p:graphicFrame>
        <p:nvGraphicFramePr>
          <p:cNvPr id="41" name="Group 299">
            <a:extLst>
              <a:ext uri="{FF2B5EF4-FFF2-40B4-BE49-F238E27FC236}">
                <a16:creationId xmlns:a16="http://schemas.microsoft.com/office/drawing/2014/main" id="{14679276-1DD2-4555-B077-1F3EAE95D8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3828536"/>
              </p:ext>
            </p:extLst>
          </p:nvPr>
        </p:nvGraphicFramePr>
        <p:xfrm>
          <a:off x="6240018" y="4892001"/>
          <a:ext cx="2687860" cy="1226694"/>
        </p:xfrm>
        <a:graphic>
          <a:graphicData uri="http://schemas.openxmlformats.org/drawingml/2006/table">
            <a:tbl>
              <a:tblPr/>
              <a:tblGrid>
                <a:gridCol w="671965">
                  <a:extLst>
                    <a:ext uri="{9D8B030D-6E8A-4147-A177-3AD203B41FA5}">
                      <a16:colId xmlns:a16="http://schemas.microsoft.com/office/drawing/2014/main" val="122619423"/>
                    </a:ext>
                  </a:extLst>
                </a:gridCol>
                <a:gridCol w="671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1965">
                  <a:extLst>
                    <a:ext uri="{9D8B030D-6E8A-4147-A177-3AD203B41FA5}">
                      <a16:colId xmlns:a16="http://schemas.microsoft.com/office/drawing/2014/main" val="4291356159"/>
                    </a:ext>
                  </a:extLst>
                </a:gridCol>
                <a:gridCol w="671965">
                  <a:extLst>
                    <a:ext uri="{9D8B030D-6E8A-4147-A177-3AD203B41FA5}">
                      <a16:colId xmlns:a16="http://schemas.microsoft.com/office/drawing/2014/main" val="994995822"/>
                    </a:ext>
                  </a:extLst>
                </a:gridCol>
              </a:tblGrid>
              <a:tr h="272298"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  </a:t>
                      </a:r>
                      <a:r>
                        <a:rPr kumimoji="1" lang="ko-KR" altLang="en-US" sz="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변경후</a:t>
                      </a:r>
                      <a:endParaRPr kumimoji="1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변경전</a:t>
                      </a: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</a:t>
                      </a:r>
                      <a:endParaRPr kumimoji="1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법인관리자</a:t>
                      </a:r>
                      <a:endParaRPr kumimoji="1" lang="ko-KR" altLang="en-US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법인이용자</a:t>
                      </a:r>
                      <a:endParaRPr kumimoji="1" lang="ko-KR" altLang="en-US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개인회원</a:t>
                      </a:r>
                      <a:endParaRPr kumimoji="1" lang="ko-KR" altLang="en-US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법인관리자</a:t>
                      </a:r>
                      <a:endParaRPr kumimoji="1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ko-KR" altLang="en-US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X</a:t>
                      </a:r>
                      <a:endParaRPr kumimoji="1" lang="ko-KR" altLang="en-US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X</a:t>
                      </a:r>
                      <a:endParaRPr kumimoji="1" lang="ko-KR" altLang="en-US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3921898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법인이용자</a:t>
                      </a:r>
                      <a:endParaRPr kumimoji="1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O</a:t>
                      </a:r>
                    </a:p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Case 1</a:t>
                      </a:r>
                      <a:endParaRPr kumimoji="1" lang="ko-KR" altLang="en-US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ko-KR" altLang="en-US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O</a:t>
                      </a:r>
                    </a:p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Case 3</a:t>
                      </a:r>
                      <a:endParaRPr kumimoji="1" lang="ko-KR" altLang="en-US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6187772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개인회원</a:t>
                      </a:r>
                      <a:endParaRPr kumimoji="1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X</a:t>
                      </a:r>
                      <a:endParaRPr kumimoji="1" lang="ko-KR" altLang="en-US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O</a:t>
                      </a:r>
                    </a:p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Case 2</a:t>
                      </a:r>
                      <a:endParaRPr kumimoji="1" lang="ko-KR" altLang="en-US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83770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7940245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/>
              <a:t>KAPSY103P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ko-KR" altLang="en-US" dirty="0" err="1"/>
              <a:t>상태변경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ko-KR" altLang="en-US" dirty="0" err="1"/>
              <a:t>상태변경</a:t>
            </a:r>
            <a:endParaRPr lang="ko-KR" altLang="en-US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2"/>
          </p:nvPr>
        </p:nvSpPr>
        <p:spPr>
          <a:xfrm>
            <a:off x="7320138" y="832006"/>
            <a:ext cx="1728190" cy="212802"/>
          </a:xfrm>
        </p:spPr>
        <p:txBody>
          <a:bodyPr/>
          <a:lstStyle/>
          <a:p>
            <a:r>
              <a:rPr lang="en-US" altLang="ko-KR" dirty="0"/>
              <a:t>/</a:t>
            </a:r>
            <a:r>
              <a:rPr lang="ko-KR" altLang="en-US" dirty="0"/>
              <a:t>시스템관리</a:t>
            </a:r>
            <a:r>
              <a:rPr lang="en-US" altLang="ko-KR" dirty="0"/>
              <a:t>/</a:t>
            </a:r>
            <a:r>
              <a:rPr lang="ko-KR" altLang="en-US" dirty="0" err="1"/>
              <a:t>사용자관리</a:t>
            </a:r>
            <a:r>
              <a:rPr lang="en-US" altLang="ko-KR" dirty="0"/>
              <a:t>/</a:t>
            </a:r>
            <a:r>
              <a:rPr lang="ko-KR" altLang="en-US" dirty="0" err="1"/>
              <a:t>상태변경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ko-KR" dirty="0"/>
              <a:t>Popup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50F983-0FBA-4A9B-89C9-6D8B392D2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134106"/>
              </p:ext>
            </p:extLst>
          </p:nvPr>
        </p:nvGraphicFramePr>
        <p:xfrm>
          <a:off x="9774650" y="1343214"/>
          <a:ext cx="2259242" cy="3901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90">
                  <a:extLst>
                    <a:ext uri="{9D8B030D-6E8A-4147-A177-3AD203B41FA5}">
                      <a16:colId xmlns:a16="http://schemas.microsoft.com/office/drawing/2014/main" val="2853012212"/>
                    </a:ext>
                  </a:extLst>
                </a:gridCol>
                <a:gridCol w="1977452">
                  <a:extLst>
                    <a:ext uri="{9D8B030D-6E8A-4147-A177-3AD203B41FA5}">
                      <a16:colId xmlns:a16="http://schemas.microsoft.com/office/drawing/2014/main" val="4172672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6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권한을 부여 할 계정 이름</a:t>
                      </a: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</a:t>
                      </a:r>
                      <a:r>
                        <a:rPr lang="ko-KR" altLang="en-US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아이디 노출</a:t>
                      </a:r>
                      <a:endParaRPr lang="en-US" altLang="ko-KR" sz="700" b="0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004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현재 상태 노출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95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(Dropdown)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권한 선택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활성화 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기본 상태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비활성화 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700" b="0" u="none" baseline="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가입이후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승인 </a:t>
                      </a:r>
                      <a:r>
                        <a:rPr lang="ko-KR" altLang="en-US" sz="700" b="0" u="none" baseline="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못받은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상태 또는 시스템에 의한 비활성화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잠금 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700" b="0" u="none" baseline="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관리자에의한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계정 제한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(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관리를 위하여 잠금 사유 필수 기입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83266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 시</a:t>
                      </a: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상태 변경 프로세스 실행</a:t>
                      </a: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</a:t>
                      </a: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Alert “</a:t>
                      </a:r>
                      <a:r>
                        <a:rPr lang="ko-KR" altLang="en-US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정현우 님의 권한이 변경되었습니다</a:t>
                      </a: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”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동일한 상태로 변경 시 </a:t>
                      </a: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Alert “</a:t>
                      </a:r>
                      <a:r>
                        <a:rPr lang="ko-KR" altLang="en-US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동일한 상태로 변경할 수 없습니다</a:t>
                      </a: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.”</a:t>
                      </a: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06602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15365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9745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8689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0093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91272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761021"/>
                  </a:ext>
                </a:extLst>
              </a:tr>
            </a:tbl>
          </a:graphicData>
        </a:graphic>
      </p:graphicFrame>
      <p:sp>
        <p:nvSpPr>
          <p:cNvPr id="60" name="직사각형 59"/>
          <p:cNvSpPr/>
          <p:nvPr/>
        </p:nvSpPr>
        <p:spPr>
          <a:xfrm>
            <a:off x="559970" y="1772816"/>
            <a:ext cx="5464816" cy="310009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57263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100" b="1" dirty="0" err="1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상태변경</a:t>
            </a:r>
            <a:endParaRPr kumimoji="1" lang="en-US" altLang="ko-KR" sz="11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1" name="Rectangle 92"/>
          <p:cNvSpPr>
            <a:spLocks noChangeArrowheads="1"/>
          </p:cNvSpPr>
          <p:nvPr/>
        </p:nvSpPr>
        <p:spPr bwMode="auto">
          <a:xfrm>
            <a:off x="551384" y="1772816"/>
            <a:ext cx="5473402" cy="4032448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89987" tIns="46793" rIns="89987" bIns="46793" anchor="ctr"/>
          <a:lstStyle/>
          <a:p>
            <a:pPr defTabSz="957263" fontAlgn="base">
              <a:spcBef>
                <a:spcPct val="0"/>
              </a:spcBef>
              <a:spcAft>
                <a:spcPct val="0"/>
              </a:spcAft>
            </a:pPr>
            <a:endParaRPr lang="ko-KR" altLang="en-US" sz="19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783973" y="1789320"/>
            <a:ext cx="166712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lvl1pPr eaLnBrk="0" hangingPunct="0"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defTabSz="957263"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ko-KR" sz="1800" dirty="0">
                <a:solidFill>
                  <a:prstClr val="black"/>
                </a:solidFill>
                <a:ea typeface="맑은 고딕" panose="020B0503020000020004" pitchFamily="50" charset="-127"/>
              </a:rPr>
              <a:t>×</a:t>
            </a:r>
          </a:p>
        </p:txBody>
      </p:sp>
      <p:sp>
        <p:nvSpPr>
          <p:cNvPr id="69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6672" y="5187373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취소</a:t>
            </a:r>
          </a:p>
        </p:txBody>
      </p:sp>
      <p:sp>
        <p:nvSpPr>
          <p:cNvPr id="70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0490" y="5187373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상태 변경</a:t>
            </a:r>
          </a:p>
        </p:txBody>
      </p:sp>
      <p:sp>
        <p:nvSpPr>
          <p:cNvPr id="75" name="Oval 83"/>
          <p:cNvSpPr>
            <a:spLocks noChangeArrowheads="1"/>
          </p:cNvSpPr>
          <p:nvPr/>
        </p:nvSpPr>
        <p:spPr bwMode="auto">
          <a:xfrm>
            <a:off x="3225767" y="5273950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4</a:t>
            </a:r>
          </a:p>
        </p:txBody>
      </p:sp>
      <p:sp>
        <p:nvSpPr>
          <p:cNvPr id="76" name="모서리가 둥근 직사각형 62"/>
          <p:cNvSpPr>
            <a:spLocks noChangeArrowheads="1"/>
          </p:cNvSpPr>
          <p:nvPr/>
        </p:nvSpPr>
        <p:spPr bwMode="auto">
          <a:xfrm>
            <a:off x="2585152" y="4032570"/>
            <a:ext cx="1423410" cy="26878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ko-KR" altLang="en-US" sz="8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비활성                   </a:t>
            </a:r>
            <a:r>
              <a:rPr kumimoji="1" lang="ko-KR" altLang="en-US" sz="8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▼</a:t>
            </a:r>
            <a:endParaRPr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9" name="직사각형 78"/>
          <p:cNvSpPr/>
          <p:nvPr/>
        </p:nvSpPr>
        <p:spPr>
          <a:xfrm>
            <a:off x="1821176" y="3239514"/>
            <a:ext cx="293381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sz="1100" b="1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정현우</a:t>
            </a:r>
            <a:r>
              <a:rPr lang="en-US" altLang="ko-KR" sz="1100" b="1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(techno1287@kbanknow.com)</a:t>
            </a:r>
            <a:r>
              <a:rPr lang="ko-KR" altLang="en-US" sz="1100" b="1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님</a:t>
            </a:r>
            <a:r>
              <a:rPr lang="ko-KR" altLang="en-US" sz="1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</a:t>
            </a:r>
            <a:endParaRPr lang="en-US" altLang="ko-KR" sz="11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sz="1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상태를 변경 합니다</a:t>
            </a:r>
            <a:r>
              <a:rPr lang="en-US" altLang="ko-KR" sz="1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11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0" name="Rectangle 88"/>
          <p:cNvSpPr>
            <a:spLocks noChangeArrowheads="1"/>
          </p:cNvSpPr>
          <p:nvPr/>
        </p:nvSpPr>
        <p:spPr bwMode="auto">
          <a:xfrm>
            <a:off x="1846232" y="3256601"/>
            <a:ext cx="2594377" cy="210432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1" name="Oval 83"/>
          <p:cNvSpPr>
            <a:spLocks noChangeArrowheads="1"/>
          </p:cNvSpPr>
          <p:nvPr/>
        </p:nvSpPr>
        <p:spPr bwMode="auto">
          <a:xfrm>
            <a:off x="1721598" y="3295657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1</a:t>
            </a:r>
          </a:p>
        </p:txBody>
      </p:sp>
      <p:sp>
        <p:nvSpPr>
          <p:cNvPr id="82" name="Oval 83"/>
          <p:cNvSpPr>
            <a:spLocks noChangeArrowheads="1"/>
          </p:cNvSpPr>
          <p:nvPr/>
        </p:nvSpPr>
        <p:spPr bwMode="auto">
          <a:xfrm>
            <a:off x="2460517" y="4105134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3</a:t>
            </a:r>
          </a:p>
        </p:txBody>
      </p:sp>
      <p:sp>
        <p:nvSpPr>
          <p:cNvPr id="83" name="모서리가 둥근 직사각형 62"/>
          <p:cNvSpPr>
            <a:spLocks noChangeArrowheads="1"/>
          </p:cNvSpPr>
          <p:nvPr/>
        </p:nvSpPr>
        <p:spPr bwMode="auto">
          <a:xfrm>
            <a:off x="6341386" y="2348880"/>
            <a:ext cx="1423410" cy="26878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ko-KR" altLang="en-US" sz="8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활성                       </a:t>
            </a:r>
            <a:r>
              <a:rPr kumimoji="1" lang="ko-KR" altLang="en-US" sz="8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▼</a:t>
            </a:r>
            <a:endParaRPr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4" name="Rectangle 88"/>
          <p:cNvSpPr>
            <a:spLocks noChangeArrowheads="1"/>
          </p:cNvSpPr>
          <p:nvPr/>
        </p:nvSpPr>
        <p:spPr bwMode="auto">
          <a:xfrm>
            <a:off x="6260827" y="2148007"/>
            <a:ext cx="1592727" cy="1319025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6448442" y="1812403"/>
            <a:ext cx="59182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Case 1</a:t>
            </a:r>
            <a:endParaRPr lang="ko-KR" altLang="en-US" sz="105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7" name="모서리가 둥근 직사각형 62"/>
          <p:cNvSpPr>
            <a:spLocks noChangeArrowheads="1"/>
          </p:cNvSpPr>
          <p:nvPr/>
        </p:nvSpPr>
        <p:spPr bwMode="auto">
          <a:xfrm>
            <a:off x="8021442" y="2705526"/>
            <a:ext cx="1423410" cy="62675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t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잠금 사유를 입력 해 주세요</a:t>
            </a:r>
            <a:r>
              <a:rPr lang="en-US" altLang="ko-KR" sz="80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800" dirty="0">
              <a:solidFill>
                <a:schemeClr val="bg1">
                  <a:lumMod val="6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8" name="모서리가 둥근 직사각형 62"/>
          <p:cNvSpPr>
            <a:spLocks noChangeArrowheads="1"/>
          </p:cNvSpPr>
          <p:nvPr/>
        </p:nvSpPr>
        <p:spPr bwMode="auto">
          <a:xfrm>
            <a:off x="8023041" y="2348880"/>
            <a:ext cx="1423410" cy="26878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ko-KR" altLang="en-US" sz="8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비활성                     </a:t>
            </a:r>
            <a:r>
              <a:rPr kumimoji="1" lang="ko-KR" altLang="en-US" sz="8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▼</a:t>
            </a:r>
            <a:endParaRPr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9" name="Rectangle 88"/>
          <p:cNvSpPr>
            <a:spLocks noChangeArrowheads="1"/>
          </p:cNvSpPr>
          <p:nvPr/>
        </p:nvSpPr>
        <p:spPr bwMode="auto">
          <a:xfrm>
            <a:off x="7942482" y="2148007"/>
            <a:ext cx="1592727" cy="1319025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130097" y="1812403"/>
            <a:ext cx="6030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Case 2</a:t>
            </a:r>
            <a:endParaRPr lang="ko-KR" altLang="en-US" sz="105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721598" y="3716914"/>
            <a:ext cx="87075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변경전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상태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585136" y="3716914"/>
            <a:ext cx="4411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활성</a:t>
            </a:r>
            <a:endParaRPr lang="ko-KR" altLang="en-US" sz="10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3" name="Oval 83"/>
          <p:cNvSpPr>
            <a:spLocks noChangeArrowheads="1"/>
          </p:cNvSpPr>
          <p:nvPr/>
        </p:nvSpPr>
        <p:spPr bwMode="auto">
          <a:xfrm>
            <a:off x="2512093" y="3774183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2</a:t>
            </a:r>
          </a:p>
        </p:txBody>
      </p:sp>
      <p:graphicFrame>
        <p:nvGraphicFramePr>
          <p:cNvPr id="34" name="Group 299">
            <a:extLst>
              <a:ext uri="{FF2B5EF4-FFF2-40B4-BE49-F238E27FC236}">
                <a16:creationId xmlns:a16="http://schemas.microsoft.com/office/drawing/2014/main" id="{14679276-1DD2-4555-B077-1F3EAE95D8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3974400"/>
              </p:ext>
            </p:extLst>
          </p:nvPr>
        </p:nvGraphicFramePr>
        <p:xfrm>
          <a:off x="6240018" y="4892001"/>
          <a:ext cx="2015895" cy="862728"/>
        </p:xfrm>
        <a:graphic>
          <a:graphicData uri="http://schemas.openxmlformats.org/drawingml/2006/table">
            <a:tbl>
              <a:tblPr/>
              <a:tblGrid>
                <a:gridCol w="671965">
                  <a:extLst>
                    <a:ext uri="{9D8B030D-6E8A-4147-A177-3AD203B41FA5}">
                      <a16:colId xmlns:a16="http://schemas.microsoft.com/office/drawing/2014/main" val="122619423"/>
                    </a:ext>
                  </a:extLst>
                </a:gridCol>
                <a:gridCol w="671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1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2298"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  </a:t>
                      </a:r>
                      <a:r>
                        <a:rPr kumimoji="1" lang="ko-KR" altLang="en-US" sz="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변경후</a:t>
                      </a:r>
                      <a:endParaRPr kumimoji="1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변경전</a:t>
                      </a: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</a:t>
                      </a:r>
                      <a:endParaRPr kumimoji="1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활성화</a:t>
                      </a:r>
                      <a:endParaRPr kumimoji="1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비활성화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활성화</a:t>
                      </a:r>
                      <a:endParaRPr kumimoji="1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O</a:t>
                      </a:r>
                      <a:endParaRPr kumimoji="1" lang="ko-KR" altLang="en-US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2544950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비활성화</a:t>
                      </a:r>
                      <a:endParaRPr kumimoji="1" lang="en-US" altLang="ko-KR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O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ko-KR" altLang="en-US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3921898"/>
                  </a:ext>
                </a:extLst>
              </a:tr>
            </a:tbl>
          </a:graphicData>
        </a:graphic>
      </p:graphicFrame>
      <p:sp>
        <p:nvSpPr>
          <p:cNvPr id="38" name="모서리가 둥근 직사각형 62"/>
          <p:cNvSpPr>
            <a:spLocks noChangeArrowheads="1"/>
          </p:cNvSpPr>
          <p:nvPr/>
        </p:nvSpPr>
        <p:spPr bwMode="auto">
          <a:xfrm>
            <a:off x="6341386" y="2705526"/>
            <a:ext cx="1423410" cy="62675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t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잠금 사유를 입력 해 주세요</a:t>
            </a:r>
            <a:r>
              <a:rPr lang="en-US" altLang="ko-KR" sz="80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800" dirty="0">
              <a:solidFill>
                <a:schemeClr val="bg1">
                  <a:lumMod val="6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35724401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/>
              <a:t>KAPSY104P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ko-KR" altLang="en-US" dirty="0" err="1"/>
              <a:t>사용자정보</a:t>
            </a:r>
            <a:r>
              <a:rPr lang="en-US" altLang="ko-KR" dirty="0" smtClean="0"/>
              <a:t>(</a:t>
            </a:r>
            <a:r>
              <a:rPr lang="ko-KR" altLang="en-US" dirty="0" smtClean="0"/>
              <a:t>법인 </a:t>
            </a:r>
            <a:r>
              <a:rPr lang="ko-KR" altLang="en-US" dirty="0"/>
              <a:t>관리자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ko-KR" altLang="en-US" dirty="0" err="1"/>
              <a:t>사용자정보</a:t>
            </a:r>
            <a:endParaRPr lang="ko-KR" altLang="en-US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2"/>
          </p:nvPr>
        </p:nvSpPr>
        <p:spPr>
          <a:xfrm>
            <a:off x="7320138" y="832006"/>
            <a:ext cx="1728190" cy="212802"/>
          </a:xfrm>
        </p:spPr>
        <p:txBody>
          <a:bodyPr/>
          <a:lstStyle/>
          <a:p>
            <a:r>
              <a:rPr lang="en-US" altLang="ko-KR" dirty="0"/>
              <a:t>/</a:t>
            </a:r>
            <a:r>
              <a:rPr lang="ko-KR" altLang="en-US" dirty="0"/>
              <a:t>시스템관리</a:t>
            </a:r>
            <a:r>
              <a:rPr lang="en-US" altLang="ko-KR" dirty="0"/>
              <a:t>/</a:t>
            </a:r>
            <a:r>
              <a:rPr lang="ko-KR" altLang="en-US" dirty="0" err="1"/>
              <a:t>사용자관리</a:t>
            </a:r>
            <a:r>
              <a:rPr lang="en-US" altLang="ko-KR" dirty="0"/>
              <a:t>/</a:t>
            </a:r>
            <a:r>
              <a:rPr lang="ko-KR" altLang="en-US" dirty="0" err="1"/>
              <a:t>사용자정보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50F983-0FBA-4A9B-89C9-6D8B392D2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2940092"/>
              </p:ext>
            </p:extLst>
          </p:nvPr>
        </p:nvGraphicFramePr>
        <p:xfrm>
          <a:off x="9774650" y="1343214"/>
          <a:ext cx="2259242" cy="268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90">
                  <a:extLst>
                    <a:ext uri="{9D8B030D-6E8A-4147-A177-3AD203B41FA5}">
                      <a16:colId xmlns:a16="http://schemas.microsoft.com/office/drawing/2014/main" val="2853012212"/>
                    </a:ext>
                  </a:extLst>
                </a:gridCol>
                <a:gridCol w="1977452">
                  <a:extLst>
                    <a:ext uri="{9D8B030D-6E8A-4147-A177-3AD203B41FA5}">
                      <a16:colId xmlns:a16="http://schemas.microsoft.com/office/drawing/2014/main" val="4172672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6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baseline="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법인정보</a:t>
                      </a:r>
                      <a:r>
                        <a:rPr lang="ko-KR" altLang="en-US" sz="7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모두 수정 가능</a:t>
                      </a:r>
                      <a:endParaRPr lang="en-US" altLang="ko-KR" sz="700" b="0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004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 시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사업자 등록증 다운로드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95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83266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06602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15365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9745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8689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0093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91272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761021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93280" y="1385541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GNB</a:t>
            </a: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193280" y="1601728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Navigation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07368" y="1815176"/>
            <a:ext cx="11448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사용자 정보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07368" y="2073058"/>
            <a:ext cx="11624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법인 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기본정보</a:t>
            </a:r>
            <a:endParaRPr lang="ko-KR" altLang="en-US" sz="1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8" name="직사각형 37"/>
          <p:cNvSpPr/>
          <p:nvPr/>
        </p:nvSpPr>
        <p:spPr bwMode="auto">
          <a:xfrm>
            <a:off x="482305" y="2330708"/>
            <a:ext cx="8926063" cy="4295904"/>
          </a:xfrm>
          <a:prstGeom prst="rect">
            <a:avLst/>
          </a:prstGeom>
          <a:noFill/>
          <a:ln w="31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18000" tIns="45720" rIns="18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10166" y="2734775"/>
            <a:ext cx="117532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사업자 등록번호</a:t>
            </a:r>
          </a:p>
        </p:txBody>
      </p:sp>
      <p:sp>
        <p:nvSpPr>
          <p:cNvPr id="40" name="모서리가 둥근 직사각형 62"/>
          <p:cNvSpPr>
            <a:spLocks noChangeArrowheads="1"/>
          </p:cNvSpPr>
          <p:nvPr/>
        </p:nvSpPr>
        <p:spPr bwMode="auto">
          <a:xfrm>
            <a:off x="1884495" y="2717897"/>
            <a:ext cx="1027379" cy="266955"/>
          </a:xfrm>
          <a:prstGeom prst="roundRect">
            <a:avLst>
              <a:gd name="adj" fmla="val 0"/>
            </a:avLst>
          </a:prstGeom>
          <a:noFill/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123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1" name="모서리가 둥근 직사각형 62"/>
          <p:cNvSpPr>
            <a:spLocks noChangeArrowheads="1"/>
          </p:cNvSpPr>
          <p:nvPr/>
        </p:nvSpPr>
        <p:spPr bwMode="auto">
          <a:xfrm>
            <a:off x="3165497" y="2717897"/>
            <a:ext cx="864096" cy="266955"/>
          </a:xfrm>
          <a:prstGeom prst="roundRect">
            <a:avLst>
              <a:gd name="adj" fmla="val 0"/>
            </a:avLst>
          </a:prstGeom>
          <a:noFill/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12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2" name="모서리가 둥근 직사각형 62"/>
          <p:cNvSpPr>
            <a:spLocks noChangeArrowheads="1"/>
          </p:cNvSpPr>
          <p:nvPr/>
        </p:nvSpPr>
        <p:spPr bwMode="auto">
          <a:xfrm>
            <a:off x="4283217" y="2717897"/>
            <a:ext cx="2018747" cy="266955"/>
          </a:xfrm>
          <a:prstGeom prst="roundRect">
            <a:avLst>
              <a:gd name="adj" fmla="val 0"/>
            </a:avLst>
          </a:prstGeom>
          <a:noFill/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12345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919101" y="2707041"/>
            <a:ext cx="2423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044048" y="2707041"/>
            <a:ext cx="2423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10166" y="3393879"/>
            <a:ext cx="58862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법인명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6" name="모서리가 둥근 직사각형 62"/>
          <p:cNvSpPr>
            <a:spLocks noChangeArrowheads="1"/>
          </p:cNvSpPr>
          <p:nvPr/>
        </p:nvSpPr>
        <p:spPr bwMode="auto">
          <a:xfrm>
            <a:off x="1884495" y="3387359"/>
            <a:ext cx="4417519" cy="266955"/>
          </a:xfrm>
          <a:prstGeom prst="roundRect">
            <a:avLst>
              <a:gd name="adj" fmla="val 0"/>
            </a:avLst>
          </a:prstGeom>
          <a:noFill/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주식회사 케이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10166" y="3066620"/>
            <a:ext cx="10406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법인 등록번호</a:t>
            </a:r>
          </a:p>
        </p:txBody>
      </p:sp>
      <p:sp>
        <p:nvSpPr>
          <p:cNvPr id="48" name="모서리가 둥근 직사각형 62"/>
          <p:cNvSpPr>
            <a:spLocks noChangeArrowheads="1"/>
          </p:cNvSpPr>
          <p:nvPr/>
        </p:nvSpPr>
        <p:spPr bwMode="auto">
          <a:xfrm>
            <a:off x="1884495" y="3049742"/>
            <a:ext cx="1726844" cy="266955"/>
          </a:xfrm>
          <a:prstGeom prst="roundRect">
            <a:avLst>
              <a:gd name="adj" fmla="val 0"/>
            </a:avLst>
          </a:prstGeom>
          <a:noFill/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123456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9" name="모서리가 둥근 직사각형 62"/>
          <p:cNvSpPr>
            <a:spLocks noChangeArrowheads="1"/>
          </p:cNvSpPr>
          <p:nvPr/>
        </p:nvSpPr>
        <p:spPr bwMode="auto">
          <a:xfrm>
            <a:off x="3850509" y="3049742"/>
            <a:ext cx="2451456" cy="266955"/>
          </a:xfrm>
          <a:prstGeom prst="roundRect">
            <a:avLst>
              <a:gd name="adj" fmla="val 0"/>
            </a:avLst>
          </a:prstGeom>
          <a:noFill/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1234567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10166" y="3730857"/>
            <a:ext cx="90601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대표자 성명</a:t>
            </a:r>
          </a:p>
        </p:txBody>
      </p:sp>
      <p:sp>
        <p:nvSpPr>
          <p:cNvPr id="51" name="모서리가 둥근 직사각형 62"/>
          <p:cNvSpPr>
            <a:spLocks noChangeArrowheads="1"/>
          </p:cNvSpPr>
          <p:nvPr/>
        </p:nvSpPr>
        <p:spPr bwMode="auto">
          <a:xfrm>
            <a:off x="1884495" y="3724337"/>
            <a:ext cx="4417519" cy="266955"/>
          </a:xfrm>
          <a:prstGeom prst="roundRect">
            <a:avLst>
              <a:gd name="adj" fmla="val 0"/>
            </a:avLst>
          </a:prstGeom>
          <a:noFill/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김대표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623725" y="3043346"/>
            <a:ext cx="2423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10166" y="5037150"/>
            <a:ext cx="10406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회사 전화번호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610166" y="4058692"/>
            <a:ext cx="10406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사업장 소재지</a:t>
            </a:r>
          </a:p>
        </p:txBody>
      </p:sp>
      <p:sp>
        <p:nvSpPr>
          <p:cNvPr id="56" name="모서리가 둥근 직사각형 62"/>
          <p:cNvSpPr>
            <a:spLocks noChangeArrowheads="1"/>
          </p:cNvSpPr>
          <p:nvPr/>
        </p:nvSpPr>
        <p:spPr bwMode="auto">
          <a:xfrm>
            <a:off x="1884495" y="4052172"/>
            <a:ext cx="4417519" cy="266955"/>
          </a:xfrm>
          <a:prstGeom prst="roundRect">
            <a:avLst>
              <a:gd name="adj" fmla="val 0"/>
            </a:avLst>
          </a:prstGeom>
          <a:noFill/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서울 중구 을지로 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170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10166" y="4394162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업태</a:t>
            </a:r>
          </a:p>
        </p:txBody>
      </p:sp>
      <p:sp>
        <p:nvSpPr>
          <p:cNvPr id="58" name="모서리가 둥근 직사각형 62"/>
          <p:cNvSpPr>
            <a:spLocks noChangeArrowheads="1"/>
          </p:cNvSpPr>
          <p:nvPr/>
        </p:nvSpPr>
        <p:spPr bwMode="auto">
          <a:xfrm>
            <a:off x="1884495" y="4387642"/>
            <a:ext cx="4417519" cy="266955"/>
          </a:xfrm>
          <a:prstGeom prst="roundRect">
            <a:avLst>
              <a:gd name="adj" fmla="val 0"/>
            </a:avLst>
          </a:prstGeom>
          <a:noFill/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서비스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10166" y="4725220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업종</a:t>
            </a:r>
          </a:p>
        </p:txBody>
      </p:sp>
      <p:sp>
        <p:nvSpPr>
          <p:cNvPr id="62" name="모서리가 둥근 직사각형 62"/>
          <p:cNvSpPr>
            <a:spLocks noChangeArrowheads="1"/>
          </p:cNvSpPr>
          <p:nvPr/>
        </p:nvSpPr>
        <p:spPr bwMode="auto">
          <a:xfrm>
            <a:off x="1884495" y="4718700"/>
            <a:ext cx="4417519" cy="266955"/>
          </a:xfrm>
          <a:prstGeom prst="roundRect">
            <a:avLst>
              <a:gd name="adj" fmla="val 0"/>
            </a:avLst>
          </a:prstGeom>
          <a:noFill/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금융서비스</a:t>
            </a:r>
          </a:p>
        </p:txBody>
      </p:sp>
      <p:sp>
        <p:nvSpPr>
          <p:cNvPr id="64" name="모서리가 둥근 직사각형 62"/>
          <p:cNvSpPr>
            <a:spLocks noChangeArrowheads="1"/>
          </p:cNvSpPr>
          <p:nvPr/>
        </p:nvSpPr>
        <p:spPr bwMode="auto">
          <a:xfrm>
            <a:off x="1884495" y="5052733"/>
            <a:ext cx="1331185" cy="268787"/>
          </a:xfrm>
          <a:prstGeom prst="roundRect">
            <a:avLst>
              <a:gd name="adj" fmla="val 0"/>
            </a:avLst>
          </a:prstGeom>
          <a:noFill/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02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5" name="모서리가 둥근 직사각형 62"/>
          <p:cNvSpPr>
            <a:spLocks noChangeArrowheads="1"/>
          </p:cNvSpPr>
          <p:nvPr/>
        </p:nvSpPr>
        <p:spPr bwMode="auto">
          <a:xfrm>
            <a:off x="3427661" y="5048762"/>
            <a:ext cx="1331185" cy="266955"/>
          </a:xfrm>
          <a:prstGeom prst="roundRect">
            <a:avLst>
              <a:gd name="adj" fmla="val 0"/>
            </a:avLst>
          </a:prstGeom>
          <a:noFill/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1234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6" name="모서리가 둥근 직사각형 62"/>
          <p:cNvSpPr>
            <a:spLocks noChangeArrowheads="1"/>
          </p:cNvSpPr>
          <p:nvPr/>
        </p:nvSpPr>
        <p:spPr bwMode="auto">
          <a:xfrm>
            <a:off x="4970827" y="5048762"/>
            <a:ext cx="1331185" cy="266955"/>
          </a:xfrm>
          <a:prstGeom prst="roundRect">
            <a:avLst>
              <a:gd name="adj" fmla="val 0"/>
            </a:avLst>
          </a:prstGeom>
          <a:noFill/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1234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215680" y="5048762"/>
            <a:ext cx="2423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758846" y="5048762"/>
            <a:ext cx="2423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4" name="Rectangle 88"/>
          <p:cNvSpPr>
            <a:spLocks noChangeArrowheads="1"/>
          </p:cNvSpPr>
          <p:nvPr/>
        </p:nvSpPr>
        <p:spPr bwMode="auto">
          <a:xfrm>
            <a:off x="1826859" y="2344727"/>
            <a:ext cx="4557174" cy="3612423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7" name="Oval 83"/>
          <p:cNvSpPr>
            <a:spLocks noChangeArrowheads="1"/>
          </p:cNvSpPr>
          <p:nvPr/>
        </p:nvSpPr>
        <p:spPr bwMode="auto">
          <a:xfrm>
            <a:off x="1712723" y="2282898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1</a:t>
            </a:r>
          </a:p>
        </p:txBody>
      </p:sp>
      <p:sp>
        <p:nvSpPr>
          <p:cNvPr id="78" name="아래쪽 화살표 147">
            <a:extLst>
              <a:ext uri="{FF2B5EF4-FFF2-40B4-BE49-F238E27FC236}">
                <a16:creationId xmlns:a16="http://schemas.microsoft.com/office/drawing/2014/main" id="{2D20D9CC-06AA-4B57-834A-63B1DCC347D8}"/>
              </a:ext>
            </a:extLst>
          </p:cNvPr>
          <p:cNvSpPr/>
          <p:nvPr/>
        </p:nvSpPr>
        <p:spPr>
          <a:xfrm>
            <a:off x="4337360" y="6502764"/>
            <a:ext cx="1258653" cy="393200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212" tIns="33106" rIns="66212" bIns="33106" anchor="ctr"/>
          <a:lstStyle/>
          <a:p>
            <a:pPr algn="ctr" defTabSz="957787">
              <a:defRPr/>
            </a:pPr>
            <a:r>
              <a:rPr lang="ko-KR" altLang="en-US" sz="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다음페이지</a:t>
            </a:r>
            <a:endParaRPr lang="en-US" altLang="ko-KR" sz="7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defTabSz="957787">
              <a:defRPr/>
            </a:pPr>
            <a:r>
              <a:rPr lang="ko-KR" altLang="en-US" sz="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이어짐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610166" y="6004756"/>
            <a:ext cx="108074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사업자 등록증</a:t>
            </a:r>
          </a:p>
        </p:txBody>
      </p:sp>
      <p:sp>
        <p:nvSpPr>
          <p:cNvPr id="91" name="모서리가 둥근 직사각형 62"/>
          <p:cNvSpPr>
            <a:spLocks noChangeArrowheads="1"/>
          </p:cNvSpPr>
          <p:nvPr/>
        </p:nvSpPr>
        <p:spPr bwMode="auto">
          <a:xfrm>
            <a:off x="1884495" y="6002665"/>
            <a:ext cx="4417519" cy="26695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우리회사사업자등록증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.pdf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2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7643" y="5999012"/>
            <a:ext cx="1257331" cy="262268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파일수정</a:t>
            </a:r>
            <a:endParaRPr lang="ko-KR" altLang="en-US" sz="9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3" name="Oval 83"/>
          <p:cNvSpPr>
            <a:spLocks noChangeArrowheads="1"/>
          </p:cNvSpPr>
          <p:nvPr/>
        </p:nvSpPr>
        <p:spPr bwMode="auto">
          <a:xfrm>
            <a:off x="1712723" y="6068317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2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1869727" y="6226502"/>
            <a:ext cx="59586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* 첨부파일은 </a:t>
            </a:r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10MB 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이내로 등록해 주세요</a:t>
            </a:r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* </a:t>
            </a:r>
            <a:r>
              <a:rPr lang="ko-KR" altLang="en-US" sz="10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문서파일과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이미지 파일만 등록 가능합니다</a:t>
            </a:r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 (pdf, doc, </a:t>
            </a:r>
            <a:r>
              <a:rPr lang="en-US" altLang="ko-KR" sz="10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docx</a:t>
            </a:r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en-US" altLang="ko-KR" sz="10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xls</a:t>
            </a:r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en-US" altLang="ko-KR" sz="10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xlsx</a:t>
            </a:r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en-US" altLang="ko-KR" sz="10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ppt</a:t>
            </a:r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en-US" altLang="ko-KR" sz="10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pptx</a:t>
            </a:r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en-US" altLang="ko-KR" sz="10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hwp</a:t>
            </a:r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gif, jpg, </a:t>
            </a:r>
            <a:r>
              <a:rPr lang="en-US" altLang="ko-KR" sz="10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png</a:t>
            </a:r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10166" y="5374161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서비스명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3" name="모서리가 둥근 직사각형 62"/>
          <p:cNvSpPr>
            <a:spLocks noChangeArrowheads="1"/>
          </p:cNvSpPr>
          <p:nvPr/>
        </p:nvSpPr>
        <p:spPr bwMode="auto">
          <a:xfrm>
            <a:off x="1884495" y="5367641"/>
            <a:ext cx="4417519" cy="266955"/>
          </a:xfrm>
          <a:prstGeom prst="roundRect">
            <a:avLst>
              <a:gd name="adj" fmla="val 0"/>
            </a:avLst>
          </a:prstGeom>
          <a:noFill/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토스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10166" y="5656133"/>
            <a:ext cx="13099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고객센터 전화번호</a:t>
            </a:r>
          </a:p>
        </p:txBody>
      </p:sp>
      <p:sp>
        <p:nvSpPr>
          <p:cNvPr id="70" name="모서리가 둥근 직사각형 62"/>
          <p:cNvSpPr>
            <a:spLocks noChangeArrowheads="1"/>
          </p:cNvSpPr>
          <p:nvPr/>
        </p:nvSpPr>
        <p:spPr bwMode="auto">
          <a:xfrm>
            <a:off x="1884495" y="5671716"/>
            <a:ext cx="1331185" cy="268787"/>
          </a:xfrm>
          <a:prstGeom prst="roundRect">
            <a:avLst>
              <a:gd name="adj" fmla="val 0"/>
            </a:avLst>
          </a:prstGeom>
          <a:noFill/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02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1" name="모서리가 둥근 직사각형 62"/>
          <p:cNvSpPr>
            <a:spLocks noChangeArrowheads="1"/>
          </p:cNvSpPr>
          <p:nvPr/>
        </p:nvSpPr>
        <p:spPr bwMode="auto">
          <a:xfrm>
            <a:off x="3427661" y="5667745"/>
            <a:ext cx="1331185" cy="266955"/>
          </a:xfrm>
          <a:prstGeom prst="roundRect">
            <a:avLst>
              <a:gd name="adj" fmla="val 0"/>
            </a:avLst>
          </a:prstGeom>
          <a:noFill/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1234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2" name="모서리가 둥근 직사각형 62"/>
          <p:cNvSpPr>
            <a:spLocks noChangeArrowheads="1"/>
          </p:cNvSpPr>
          <p:nvPr/>
        </p:nvSpPr>
        <p:spPr bwMode="auto">
          <a:xfrm>
            <a:off x="4970827" y="5667745"/>
            <a:ext cx="1331185" cy="266955"/>
          </a:xfrm>
          <a:prstGeom prst="roundRect">
            <a:avLst>
              <a:gd name="adj" fmla="val 0"/>
            </a:avLst>
          </a:prstGeom>
          <a:noFill/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1234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215680" y="5667745"/>
            <a:ext cx="2423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758846" y="5667745"/>
            <a:ext cx="2423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10166" y="2387928"/>
            <a:ext cx="8563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제휴기관</a:t>
            </a:r>
            <a:r>
              <a:rPr lang="en-US" altLang="ko-KR" sz="10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ID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9" name="모서리가 둥근 직사각형 62"/>
          <p:cNvSpPr>
            <a:spLocks noChangeArrowheads="1"/>
          </p:cNvSpPr>
          <p:nvPr/>
        </p:nvSpPr>
        <p:spPr bwMode="auto">
          <a:xfrm>
            <a:off x="1884495" y="2381408"/>
            <a:ext cx="4417519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lvl="0" algn="ctr" defTabSz="1033463" fontAlgn="base">
              <a:spcBef>
                <a:spcPct val="20000"/>
              </a:spcBef>
              <a:spcAft>
                <a:spcPct val="0"/>
              </a:spcAft>
            </a:pPr>
            <a:r>
              <a:rPr kumimoji="1"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K00000011</a:t>
            </a:r>
          </a:p>
        </p:txBody>
      </p:sp>
    </p:spTree>
    <p:extLst>
      <p:ext uri="{BB962C8B-B14F-4D97-AF65-F5344CB8AC3E}">
        <p14:creationId xmlns:p14="http://schemas.microsoft.com/office/powerpoint/2010/main" val="2898994620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/>
              <a:t>KAPSY104P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ko-KR" altLang="en-US" dirty="0" err="1"/>
              <a:t>사용자정보</a:t>
            </a:r>
            <a:r>
              <a:rPr lang="en-US" altLang="ko-KR" dirty="0" smtClean="0"/>
              <a:t>(</a:t>
            </a:r>
            <a:r>
              <a:rPr lang="ko-KR" altLang="en-US" dirty="0" smtClean="0"/>
              <a:t>법인 </a:t>
            </a:r>
            <a:r>
              <a:rPr lang="ko-KR" altLang="en-US" dirty="0"/>
              <a:t>관리자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ko-KR" altLang="en-US" dirty="0" err="1"/>
              <a:t>사용자정보</a:t>
            </a:r>
            <a:endParaRPr lang="ko-KR" altLang="en-US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2"/>
          </p:nvPr>
        </p:nvSpPr>
        <p:spPr>
          <a:xfrm>
            <a:off x="7320138" y="832006"/>
            <a:ext cx="1728190" cy="212802"/>
          </a:xfrm>
        </p:spPr>
        <p:txBody>
          <a:bodyPr/>
          <a:lstStyle/>
          <a:p>
            <a:r>
              <a:rPr lang="en-US" altLang="ko-KR" dirty="0"/>
              <a:t>/</a:t>
            </a:r>
            <a:r>
              <a:rPr lang="ko-KR" altLang="en-US" dirty="0"/>
              <a:t>시스템관리</a:t>
            </a:r>
            <a:r>
              <a:rPr lang="en-US" altLang="ko-KR" dirty="0"/>
              <a:t>/</a:t>
            </a:r>
            <a:r>
              <a:rPr lang="ko-KR" altLang="en-US" dirty="0" err="1"/>
              <a:t>사용자관리</a:t>
            </a:r>
            <a:r>
              <a:rPr lang="en-US" altLang="ko-KR" dirty="0"/>
              <a:t>/</a:t>
            </a:r>
            <a:r>
              <a:rPr lang="ko-KR" altLang="en-US" dirty="0" err="1"/>
              <a:t>사용자정보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50F983-0FBA-4A9B-89C9-6D8B392D2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8439651"/>
              </p:ext>
            </p:extLst>
          </p:nvPr>
        </p:nvGraphicFramePr>
        <p:xfrm>
          <a:off x="9774650" y="1343214"/>
          <a:ext cx="2259242" cy="3596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90">
                  <a:extLst>
                    <a:ext uri="{9D8B030D-6E8A-4147-A177-3AD203B41FA5}">
                      <a16:colId xmlns:a16="http://schemas.microsoft.com/office/drawing/2014/main" val="2853012212"/>
                    </a:ext>
                  </a:extLst>
                </a:gridCol>
                <a:gridCol w="1977452">
                  <a:extLst>
                    <a:ext uri="{9D8B030D-6E8A-4147-A177-3AD203B41FA5}">
                      <a16:colId xmlns:a16="http://schemas.microsoft.com/office/drawing/2014/main" val="4172672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6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 </a:t>
                      </a:r>
                      <a:r>
                        <a:rPr lang="ko-KR" altLang="en-US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 정보 모두 수정 가능</a:t>
                      </a:r>
                      <a:endParaRPr lang="en-US" altLang="ko-KR" sz="700" b="0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004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 시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임시 비밀번호 이메일 발급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95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계정 상태 활성화 </a:t>
                      </a:r>
                      <a:r>
                        <a:rPr lang="ko-KR" altLang="en-US" sz="700" b="0" u="none" baseline="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아닐시</a:t>
                      </a: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사유 노출 영역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83266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인증키 기본 정보 노출 영역</a:t>
                      </a:r>
                      <a:endParaRPr lang="en-US" altLang="ko-KR" sz="700" b="0" u="none" dirty="0" smtClean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06602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 시</a:t>
                      </a: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Alert "</a:t>
                      </a:r>
                      <a:r>
                        <a:rPr lang="ko-KR" altLang="en-US" sz="700" b="0" u="none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인증키를</a:t>
                      </a:r>
                      <a:r>
                        <a:rPr lang="ko-KR" altLang="en-US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삭제하시겠습니까</a:t>
                      </a: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 </a:t>
                      </a:r>
                      <a:r>
                        <a:rPr lang="ko-KR" altLang="en-US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사용중인 </a:t>
                      </a:r>
                      <a:r>
                        <a:rPr lang="ko-KR" altLang="en-US" sz="700" b="0" u="none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인증키를</a:t>
                      </a:r>
                      <a:r>
                        <a:rPr lang="ko-KR" altLang="en-US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삭제하면 해당 서비스 이용이 중단됩니다</a:t>
                      </a: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.”</a:t>
                      </a: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Yes -&gt; Alert "</a:t>
                      </a:r>
                      <a:r>
                        <a:rPr lang="ko-KR" altLang="en-US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인증키 삭제가 신청 되었습니다</a:t>
                      </a: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 </a:t>
                      </a:r>
                      <a:r>
                        <a:rPr lang="ko-KR" altLang="en-US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인증키 비활성화 </a:t>
                      </a: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주일 후 인증키가 완전히 삭제 됩니다</a:t>
                      </a: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.”</a:t>
                      </a: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No -&gt; Alert </a:t>
                      </a:r>
                      <a:r>
                        <a:rPr lang="ko-KR" altLang="en-US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닫기</a:t>
                      </a:r>
                      <a:endParaRPr lang="en-US" altLang="ko-KR" sz="700" b="0" u="none" dirty="0" smtClean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15365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인증키 정보 </a:t>
                      </a:r>
                      <a:r>
                        <a:rPr lang="ko-KR" altLang="en-US" sz="700" b="0" u="none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반복부</a:t>
                      </a: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9745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8689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0093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91272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761021"/>
                  </a:ext>
                </a:extLst>
              </a:tr>
            </a:tbl>
          </a:graphicData>
        </a:graphic>
      </p:graphicFrame>
      <p:sp>
        <p:nvSpPr>
          <p:cNvPr id="60" name="모서리가 둥근 직사각형 62"/>
          <p:cNvSpPr>
            <a:spLocks noChangeArrowheads="1"/>
          </p:cNvSpPr>
          <p:nvPr/>
        </p:nvSpPr>
        <p:spPr bwMode="auto">
          <a:xfrm>
            <a:off x="1884495" y="2728170"/>
            <a:ext cx="1726844" cy="266955"/>
          </a:xfrm>
          <a:prstGeom prst="roundRect">
            <a:avLst>
              <a:gd name="adj" fmla="val 0"/>
            </a:avLst>
          </a:prstGeom>
          <a:noFill/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user8465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1" name="모서리가 둥근 직사각형 62"/>
          <p:cNvSpPr>
            <a:spLocks noChangeArrowheads="1"/>
          </p:cNvSpPr>
          <p:nvPr/>
        </p:nvSpPr>
        <p:spPr bwMode="auto">
          <a:xfrm>
            <a:off x="3850509" y="2728170"/>
            <a:ext cx="2451456" cy="266955"/>
          </a:xfrm>
          <a:prstGeom prst="roundRect">
            <a:avLst>
              <a:gd name="adj" fmla="val 0"/>
            </a:avLst>
          </a:prstGeom>
          <a:noFill/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Kbanknow.com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07368" y="1352780"/>
            <a:ext cx="13708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법인 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관리자 정보</a:t>
            </a:r>
            <a:endParaRPr lang="ko-KR" altLang="en-US" sz="1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9" name="직사각형 68"/>
          <p:cNvSpPr/>
          <p:nvPr/>
        </p:nvSpPr>
        <p:spPr bwMode="auto">
          <a:xfrm>
            <a:off x="482305" y="1629779"/>
            <a:ext cx="8926063" cy="2516264"/>
          </a:xfrm>
          <a:prstGeom prst="rect">
            <a:avLst/>
          </a:prstGeom>
          <a:noFill/>
          <a:ln w="31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18000" tIns="45720" rIns="18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10166" y="2745048"/>
            <a:ext cx="10406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이메일 아이디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610166" y="3099428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성명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3565958" y="2741209"/>
            <a:ext cx="31611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@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3" name="모서리가 둥근 직사각형 62"/>
          <p:cNvSpPr>
            <a:spLocks noChangeArrowheads="1"/>
          </p:cNvSpPr>
          <p:nvPr/>
        </p:nvSpPr>
        <p:spPr bwMode="auto">
          <a:xfrm>
            <a:off x="1884495" y="3086467"/>
            <a:ext cx="4417519" cy="266955"/>
          </a:xfrm>
          <a:prstGeom prst="roundRect">
            <a:avLst>
              <a:gd name="adj" fmla="val 0"/>
            </a:avLst>
          </a:prstGeom>
          <a:noFill/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김과장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10166" y="3458605"/>
            <a:ext cx="90601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휴대폰 번호</a:t>
            </a:r>
          </a:p>
        </p:txBody>
      </p:sp>
      <p:sp>
        <p:nvSpPr>
          <p:cNvPr id="76" name="모서리가 둥근 직사각형 62"/>
          <p:cNvSpPr>
            <a:spLocks noChangeArrowheads="1"/>
          </p:cNvSpPr>
          <p:nvPr/>
        </p:nvSpPr>
        <p:spPr bwMode="auto">
          <a:xfrm>
            <a:off x="1884495" y="3453808"/>
            <a:ext cx="1331185" cy="26878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en-US" altLang="ko-KR" sz="8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010</a:t>
            </a:r>
            <a:r>
              <a:rPr kumimoji="1" lang="ko-KR" altLang="en-US" sz="8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                ▼</a:t>
            </a:r>
            <a:endParaRPr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215680" y="3446646"/>
            <a:ext cx="2423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0" name="모서리가 둥근 직사각형 62"/>
          <p:cNvSpPr>
            <a:spLocks noChangeArrowheads="1"/>
          </p:cNvSpPr>
          <p:nvPr/>
        </p:nvSpPr>
        <p:spPr bwMode="auto">
          <a:xfrm>
            <a:off x="3427661" y="3458604"/>
            <a:ext cx="1331185" cy="26695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1234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758846" y="3446646"/>
            <a:ext cx="2423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2" name="모서리가 둥근 직사각형 62"/>
          <p:cNvSpPr>
            <a:spLocks noChangeArrowheads="1"/>
          </p:cNvSpPr>
          <p:nvPr/>
        </p:nvSpPr>
        <p:spPr bwMode="auto">
          <a:xfrm>
            <a:off x="4970827" y="3458604"/>
            <a:ext cx="1331185" cy="26695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1234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8" name="위쪽 화살표 148">
            <a:extLst>
              <a:ext uri="{FF2B5EF4-FFF2-40B4-BE49-F238E27FC236}">
                <a16:creationId xmlns:a16="http://schemas.microsoft.com/office/drawing/2014/main" id="{B39AB05A-481E-43BC-8A27-3BBA11C06ABB}"/>
              </a:ext>
            </a:extLst>
          </p:cNvPr>
          <p:cNvSpPr/>
          <p:nvPr/>
        </p:nvSpPr>
        <p:spPr>
          <a:xfrm>
            <a:off x="4317860" y="769558"/>
            <a:ext cx="1290838" cy="393200"/>
          </a:xfrm>
          <a:prstGeom prst="up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212" tIns="33106" rIns="66212" bIns="33106" anchor="ctr"/>
          <a:lstStyle/>
          <a:p>
            <a:pPr algn="ctr" defTabSz="957787">
              <a:defRPr/>
            </a:pPr>
            <a:r>
              <a:rPr lang="ko-KR" altLang="en-US" sz="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이전페이지</a:t>
            </a:r>
            <a:endParaRPr lang="en-US" altLang="ko-KR" sz="7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defTabSz="957787">
              <a:defRPr/>
            </a:pPr>
            <a:r>
              <a:rPr lang="ko-KR" altLang="en-US" sz="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이어짐</a:t>
            </a:r>
          </a:p>
        </p:txBody>
      </p:sp>
      <p:sp>
        <p:nvSpPr>
          <p:cNvPr id="110" name="Rectangle 88"/>
          <p:cNvSpPr>
            <a:spLocks noChangeArrowheads="1"/>
          </p:cNvSpPr>
          <p:nvPr/>
        </p:nvSpPr>
        <p:spPr bwMode="auto">
          <a:xfrm>
            <a:off x="1826859" y="2683834"/>
            <a:ext cx="4557174" cy="105291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1" name="Oval 83"/>
          <p:cNvSpPr>
            <a:spLocks noChangeArrowheads="1"/>
          </p:cNvSpPr>
          <p:nvPr/>
        </p:nvSpPr>
        <p:spPr bwMode="auto">
          <a:xfrm>
            <a:off x="1712723" y="2669802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1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610166" y="2025600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계정상태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3" name="모서리가 둥근 직사각형 62"/>
          <p:cNvSpPr>
            <a:spLocks noChangeArrowheads="1"/>
          </p:cNvSpPr>
          <p:nvPr/>
        </p:nvSpPr>
        <p:spPr bwMode="auto">
          <a:xfrm>
            <a:off x="1884495" y="2012639"/>
            <a:ext cx="4417519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비활성화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610166" y="1674759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권한</a:t>
            </a:r>
          </a:p>
        </p:txBody>
      </p:sp>
      <p:sp>
        <p:nvSpPr>
          <p:cNvPr id="125" name="모서리가 둥근 직사각형 62"/>
          <p:cNvSpPr>
            <a:spLocks noChangeArrowheads="1"/>
          </p:cNvSpPr>
          <p:nvPr/>
        </p:nvSpPr>
        <p:spPr bwMode="auto">
          <a:xfrm>
            <a:off x="1884495" y="1661798"/>
            <a:ext cx="4417519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법인 </a:t>
            </a: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관리자</a:t>
            </a:r>
          </a:p>
        </p:txBody>
      </p:sp>
      <p:sp>
        <p:nvSpPr>
          <p:cNvPr id="49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4495" y="3809818"/>
            <a:ext cx="4417470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비밀번호 초기화</a:t>
            </a:r>
          </a:p>
        </p:txBody>
      </p:sp>
      <p:sp>
        <p:nvSpPr>
          <p:cNvPr id="50" name="Oval 83"/>
          <p:cNvSpPr>
            <a:spLocks noChangeArrowheads="1"/>
          </p:cNvSpPr>
          <p:nvPr/>
        </p:nvSpPr>
        <p:spPr bwMode="auto">
          <a:xfrm>
            <a:off x="1712723" y="3890062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2</a:t>
            </a:r>
          </a:p>
        </p:txBody>
      </p:sp>
      <p:sp>
        <p:nvSpPr>
          <p:cNvPr id="51" name="아래쪽 화살표 147">
            <a:extLst>
              <a:ext uri="{FF2B5EF4-FFF2-40B4-BE49-F238E27FC236}">
                <a16:creationId xmlns:a16="http://schemas.microsoft.com/office/drawing/2014/main" id="{2D20D9CC-06AA-4B57-834A-63B1DCC347D8}"/>
              </a:ext>
            </a:extLst>
          </p:cNvPr>
          <p:cNvSpPr/>
          <p:nvPr/>
        </p:nvSpPr>
        <p:spPr>
          <a:xfrm>
            <a:off x="4337360" y="6309320"/>
            <a:ext cx="1258653" cy="393200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212" tIns="33106" rIns="66212" bIns="33106" anchor="ctr"/>
          <a:lstStyle/>
          <a:p>
            <a:pPr algn="ctr" defTabSz="957787">
              <a:defRPr/>
            </a:pPr>
            <a:r>
              <a:rPr lang="ko-KR" altLang="en-US" sz="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다음페이지</a:t>
            </a:r>
            <a:endParaRPr lang="en-US" altLang="ko-KR" sz="7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defTabSz="957787">
              <a:defRPr/>
            </a:pPr>
            <a:r>
              <a:rPr lang="ko-KR" altLang="en-US" sz="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이어짐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10166" y="2379739"/>
            <a:ext cx="10406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계정상태</a:t>
            </a:r>
            <a:r>
              <a:rPr lang="ko-KR" altLang="en-US" sz="10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사유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4" name="모서리가 둥근 직사각형 62"/>
          <p:cNvSpPr>
            <a:spLocks noChangeArrowheads="1"/>
          </p:cNvSpPr>
          <p:nvPr/>
        </p:nvSpPr>
        <p:spPr bwMode="auto">
          <a:xfrm>
            <a:off x="1884495" y="2366778"/>
            <a:ext cx="4417519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인증키 부정 사용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6" name="Rectangle 88"/>
          <p:cNvSpPr>
            <a:spLocks noChangeArrowheads="1"/>
          </p:cNvSpPr>
          <p:nvPr/>
        </p:nvSpPr>
        <p:spPr bwMode="auto">
          <a:xfrm>
            <a:off x="610165" y="2344657"/>
            <a:ext cx="5773867" cy="310988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7" name="Oval 83"/>
          <p:cNvSpPr>
            <a:spLocks noChangeArrowheads="1"/>
          </p:cNvSpPr>
          <p:nvPr/>
        </p:nvSpPr>
        <p:spPr bwMode="auto">
          <a:xfrm>
            <a:off x="496030" y="2330624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 smtClean="0">
                <a:solidFill>
                  <a:prstClr val="white"/>
                </a:solidFill>
                <a:ea typeface="맑은 고딕" panose="020B0503020000020004" pitchFamily="50" charset="-127"/>
              </a:rPr>
              <a:t>3</a:t>
            </a:r>
            <a:endParaRPr lang="en-US" altLang="ko-KR" sz="800" b="1" dirty="0">
              <a:solidFill>
                <a:prstClr val="white"/>
              </a:solidFill>
              <a:ea typeface="맑은 고딕" panose="020B0503020000020004" pitchFamily="50" charset="-127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07368" y="4166705"/>
            <a:ext cx="11528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인증키 정보 </a:t>
            </a:r>
            <a:r>
              <a:rPr lang="en-US" altLang="ko-KR" sz="12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1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0" name="직사각형 39"/>
          <p:cNvSpPr/>
          <p:nvPr/>
        </p:nvSpPr>
        <p:spPr bwMode="auto">
          <a:xfrm>
            <a:off x="482305" y="4458455"/>
            <a:ext cx="8926063" cy="1876719"/>
          </a:xfrm>
          <a:prstGeom prst="rect">
            <a:avLst/>
          </a:prstGeom>
          <a:noFill/>
          <a:ln w="31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18000" tIns="45720" rIns="18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1" name="Oval 83"/>
          <p:cNvSpPr>
            <a:spLocks noChangeArrowheads="1"/>
          </p:cNvSpPr>
          <p:nvPr/>
        </p:nvSpPr>
        <p:spPr bwMode="auto">
          <a:xfrm>
            <a:off x="1730398" y="4481549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 smtClean="0">
                <a:solidFill>
                  <a:prstClr val="white"/>
                </a:solidFill>
                <a:ea typeface="맑은 고딕" panose="020B0503020000020004" pitchFamily="50" charset="-127"/>
              </a:rPr>
              <a:t>4</a:t>
            </a:r>
            <a:endParaRPr lang="en-US" altLang="ko-KR" sz="800" b="1" dirty="0">
              <a:solidFill>
                <a:prstClr val="white"/>
              </a:solidFill>
              <a:ea typeface="맑은 고딕" panose="020B0503020000020004" pitchFamily="50" charset="-127"/>
            </a:endParaRPr>
          </a:p>
        </p:txBody>
      </p:sp>
      <p:sp>
        <p:nvSpPr>
          <p:cNvPr id="42" name="Rectangle 88"/>
          <p:cNvSpPr>
            <a:spLocks noChangeArrowheads="1"/>
          </p:cNvSpPr>
          <p:nvPr/>
        </p:nvSpPr>
        <p:spPr bwMode="auto">
          <a:xfrm>
            <a:off x="1872811" y="4516704"/>
            <a:ext cx="4470524" cy="1818470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10166" y="4575760"/>
            <a:ext cx="58862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인증키</a:t>
            </a:r>
          </a:p>
        </p:txBody>
      </p:sp>
      <p:sp>
        <p:nvSpPr>
          <p:cNvPr id="44" name="모서리가 둥근 직사각형 62"/>
          <p:cNvSpPr>
            <a:spLocks noChangeArrowheads="1"/>
          </p:cNvSpPr>
          <p:nvPr/>
        </p:nvSpPr>
        <p:spPr bwMode="auto">
          <a:xfrm>
            <a:off x="1884495" y="4575759"/>
            <a:ext cx="4417517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lvl="0" algn="ctr" defTabSz="1033463" fontAlgn="base">
              <a:spcBef>
                <a:spcPct val="20000"/>
              </a:spcBef>
              <a:spcAft>
                <a:spcPct val="0"/>
              </a:spcAft>
            </a:pPr>
            <a:r>
              <a:rPr kumimoji="1"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8xT7S9fL2Q1zY3wK3dQ5tZ1wV7nL8sP6yH2uM9aF3kG4jR4vG3qP7yD9wJ5l6aX1zN5kB3mQ8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10166" y="4937981"/>
            <a:ext cx="58862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발급일</a:t>
            </a:r>
          </a:p>
        </p:txBody>
      </p:sp>
      <p:sp>
        <p:nvSpPr>
          <p:cNvPr id="46" name="모서리가 둥근 직사각형 62"/>
          <p:cNvSpPr>
            <a:spLocks noChangeArrowheads="1"/>
          </p:cNvSpPr>
          <p:nvPr/>
        </p:nvSpPr>
        <p:spPr bwMode="auto">
          <a:xfrm>
            <a:off x="1884495" y="4937980"/>
            <a:ext cx="4417517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lvl="0" algn="ctr" defTabSz="1033463" fontAlgn="base">
              <a:spcBef>
                <a:spcPct val="20000"/>
              </a:spcBef>
              <a:spcAft>
                <a:spcPct val="0"/>
              </a:spcAft>
            </a:pPr>
            <a:r>
              <a:rPr kumimoji="1"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2024.12.01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10166" y="5291242"/>
            <a:ext cx="90601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인증키 상태</a:t>
            </a:r>
          </a:p>
        </p:txBody>
      </p:sp>
      <p:sp>
        <p:nvSpPr>
          <p:cNvPr id="48" name="모서리가 둥근 직사각형 62"/>
          <p:cNvSpPr>
            <a:spLocks noChangeArrowheads="1"/>
          </p:cNvSpPr>
          <p:nvPr/>
        </p:nvSpPr>
        <p:spPr bwMode="auto">
          <a:xfrm>
            <a:off x="1884495" y="5291241"/>
            <a:ext cx="4417517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활성화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10166" y="5652600"/>
            <a:ext cx="10406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마지막 사용일</a:t>
            </a:r>
          </a:p>
        </p:txBody>
      </p:sp>
      <p:sp>
        <p:nvSpPr>
          <p:cNvPr id="53" name="모서리가 둥근 직사각형 62"/>
          <p:cNvSpPr>
            <a:spLocks noChangeArrowheads="1"/>
          </p:cNvSpPr>
          <p:nvPr/>
        </p:nvSpPr>
        <p:spPr bwMode="auto">
          <a:xfrm>
            <a:off x="1884495" y="5652599"/>
            <a:ext cx="4417517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lvl="0" algn="ctr" defTabSz="1033463" fontAlgn="base">
              <a:spcBef>
                <a:spcPct val="20000"/>
              </a:spcBef>
              <a:spcAft>
                <a:spcPct val="0"/>
              </a:spcAft>
            </a:pPr>
            <a:r>
              <a:rPr kumimoji="1"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2024.12.01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10166" y="6006725"/>
            <a:ext cx="7713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총 사용량</a:t>
            </a:r>
          </a:p>
        </p:txBody>
      </p:sp>
      <p:sp>
        <p:nvSpPr>
          <p:cNvPr id="55" name="모서리가 둥근 직사각형 62"/>
          <p:cNvSpPr>
            <a:spLocks noChangeArrowheads="1"/>
          </p:cNvSpPr>
          <p:nvPr/>
        </p:nvSpPr>
        <p:spPr bwMode="auto">
          <a:xfrm>
            <a:off x="1884495" y="6006724"/>
            <a:ext cx="4417517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lvl="0" algn="ctr" defTabSz="1033463" fontAlgn="base">
              <a:spcBef>
                <a:spcPct val="20000"/>
              </a:spcBef>
              <a:spcAft>
                <a:spcPct val="0"/>
              </a:spcAft>
            </a:pPr>
            <a:r>
              <a:rPr kumimoji="1"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999,999,999,999</a:t>
            </a:r>
          </a:p>
        </p:txBody>
      </p:sp>
      <p:sp>
        <p:nvSpPr>
          <p:cNvPr id="56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0937" y="4580446"/>
            <a:ext cx="1257331" cy="262268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인증키 삭제</a:t>
            </a:r>
          </a:p>
        </p:txBody>
      </p:sp>
      <p:sp>
        <p:nvSpPr>
          <p:cNvPr id="57" name="Oval 83"/>
          <p:cNvSpPr>
            <a:spLocks noChangeArrowheads="1"/>
          </p:cNvSpPr>
          <p:nvPr/>
        </p:nvSpPr>
        <p:spPr bwMode="auto">
          <a:xfrm>
            <a:off x="6401840" y="4640889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 smtClean="0">
                <a:solidFill>
                  <a:prstClr val="white"/>
                </a:solidFill>
                <a:ea typeface="맑은 고딕" panose="020B0503020000020004" pitchFamily="50" charset="-127"/>
              </a:rPr>
              <a:t>5</a:t>
            </a:r>
            <a:endParaRPr lang="en-US" altLang="ko-KR" sz="800" b="1" dirty="0">
              <a:solidFill>
                <a:prstClr val="white"/>
              </a:solidFill>
              <a:ea typeface="맑은 고딕" panose="020B0503020000020004" pitchFamily="50" charset="-127"/>
            </a:endParaRPr>
          </a:p>
        </p:txBody>
      </p:sp>
      <p:sp>
        <p:nvSpPr>
          <p:cNvPr id="58" name="Oval 83"/>
          <p:cNvSpPr>
            <a:spLocks noChangeArrowheads="1"/>
          </p:cNvSpPr>
          <p:nvPr/>
        </p:nvSpPr>
        <p:spPr bwMode="auto">
          <a:xfrm>
            <a:off x="264955" y="4143202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 smtClean="0">
                <a:solidFill>
                  <a:prstClr val="white"/>
                </a:solidFill>
                <a:ea typeface="맑은 고딕" panose="020B0503020000020004" pitchFamily="50" charset="-127"/>
              </a:rPr>
              <a:t>6</a:t>
            </a:r>
            <a:endParaRPr lang="en-US" altLang="ko-KR" sz="800" b="1" dirty="0">
              <a:solidFill>
                <a:prstClr val="white"/>
              </a:solidFill>
              <a:ea typeface="맑은 고딕" panose="020B0503020000020004" pitchFamily="50" charset="-127"/>
            </a:endParaRPr>
          </a:p>
        </p:txBody>
      </p:sp>
      <p:sp>
        <p:nvSpPr>
          <p:cNvPr id="59" name="Rectangle 88"/>
          <p:cNvSpPr>
            <a:spLocks noChangeArrowheads="1"/>
          </p:cNvSpPr>
          <p:nvPr/>
        </p:nvSpPr>
        <p:spPr bwMode="auto">
          <a:xfrm>
            <a:off x="407368" y="4178356"/>
            <a:ext cx="9073008" cy="2202971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81597598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/>
              <a:t>KAPSY104P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ko-KR" altLang="en-US" dirty="0" err="1"/>
              <a:t>사용자정보</a:t>
            </a:r>
            <a:r>
              <a:rPr lang="en-US" altLang="ko-KR" dirty="0" smtClean="0"/>
              <a:t>(</a:t>
            </a:r>
            <a:r>
              <a:rPr lang="ko-KR" altLang="en-US" dirty="0" smtClean="0"/>
              <a:t>법인 </a:t>
            </a:r>
            <a:r>
              <a:rPr lang="ko-KR" altLang="en-US" dirty="0"/>
              <a:t>관리자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ko-KR" altLang="en-US" dirty="0" err="1"/>
              <a:t>사용자정보</a:t>
            </a:r>
            <a:endParaRPr lang="ko-KR" altLang="en-US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2"/>
          </p:nvPr>
        </p:nvSpPr>
        <p:spPr>
          <a:xfrm>
            <a:off x="7320138" y="832006"/>
            <a:ext cx="1728190" cy="212802"/>
          </a:xfrm>
        </p:spPr>
        <p:txBody>
          <a:bodyPr/>
          <a:lstStyle/>
          <a:p>
            <a:r>
              <a:rPr lang="en-US" altLang="ko-KR" dirty="0"/>
              <a:t>/</a:t>
            </a:r>
            <a:r>
              <a:rPr lang="ko-KR" altLang="en-US" dirty="0"/>
              <a:t>시스템관리</a:t>
            </a:r>
            <a:r>
              <a:rPr lang="en-US" altLang="ko-KR" dirty="0"/>
              <a:t>/</a:t>
            </a:r>
            <a:r>
              <a:rPr lang="ko-KR" altLang="en-US" dirty="0" err="1"/>
              <a:t>사용자관리</a:t>
            </a:r>
            <a:r>
              <a:rPr lang="en-US" altLang="ko-KR" dirty="0"/>
              <a:t>/</a:t>
            </a:r>
            <a:r>
              <a:rPr lang="ko-KR" altLang="en-US" dirty="0" err="1"/>
              <a:t>사용자정보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50F983-0FBA-4A9B-89C9-6D8B392D2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1923337"/>
              </p:ext>
            </p:extLst>
          </p:nvPr>
        </p:nvGraphicFramePr>
        <p:xfrm>
          <a:off x="9774650" y="1343214"/>
          <a:ext cx="2259242" cy="3139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90">
                  <a:extLst>
                    <a:ext uri="{9D8B030D-6E8A-4147-A177-3AD203B41FA5}">
                      <a16:colId xmlns:a16="http://schemas.microsoft.com/office/drawing/2014/main" val="2853012212"/>
                    </a:ext>
                  </a:extLst>
                </a:gridCol>
                <a:gridCol w="1977452">
                  <a:extLst>
                    <a:ext uri="{9D8B030D-6E8A-4147-A177-3AD203B41FA5}">
                      <a16:colId xmlns:a16="http://schemas.microsoft.com/office/drawing/2014/main" val="4172672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6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IP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대역 모두 수정 가능 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004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 시 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Alert “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정보를 수정하시겠습니까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</a:t>
                      </a:r>
                      <a:b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Yes -&gt;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사용자 목록 화면으로 이동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(KAPSY101U)</a:t>
                      </a: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No -&gt; Alert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닫기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95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API</a:t>
                      </a:r>
                      <a:r>
                        <a:rPr lang="ko-KR" altLang="en-US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정보 </a:t>
                      </a:r>
                      <a:r>
                        <a:rPr lang="ko-KR" altLang="en-US" sz="700" b="0" u="none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반복부</a:t>
                      </a:r>
                      <a:endParaRPr lang="ko-KR" altLang="en-US" sz="700" b="0" u="none" dirty="0" smtClean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83266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06602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15365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9745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8689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0093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91272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761021"/>
                  </a:ext>
                </a:extLst>
              </a:tr>
            </a:tbl>
          </a:graphicData>
        </a:graphic>
      </p:graphicFrame>
      <p:sp>
        <p:nvSpPr>
          <p:cNvPr id="88" name="위쪽 화살표 148">
            <a:extLst>
              <a:ext uri="{FF2B5EF4-FFF2-40B4-BE49-F238E27FC236}">
                <a16:creationId xmlns:a16="http://schemas.microsoft.com/office/drawing/2014/main" id="{B39AB05A-481E-43BC-8A27-3BBA11C06ABB}"/>
              </a:ext>
            </a:extLst>
          </p:cNvPr>
          <p:cNvSpPr/>
          <p:nvPr/>
        </p:nvSpPr>
        <p:spPr>
          <a:xfrm>
            <a:off x="4317860" y="767973"/>
            <a:ext cx="1290838" cy="393200"/>
          </a:xfrm>
          <a:prstGeom prst="up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212" tIns="33106" rIns="66212" bIns="33106" anchor="ctr"/>
          <a:lstStyle/>
          <a:p>
            <a:pPr algn="ctr" defTabSz="957787">
              <a:defRPr/>
            </a:pPr>
            <a:r>
              <a:rPr lang="ko-KR" altLang="en-US" sz="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이전페이지</a:t>
            </a:r>
            <a:endParaRPr lang="en-US" altLang="ko-KR" sz="7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defTabSz="957787">
              <a:defRPr/>
            </a:pPr>
            <a:r>
              <a:rPr lang="ko-KR" altLang="en-US" sz="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이어짐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407368" y="3506653"/>
            <a:ext cx="2505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사용 서버 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IP 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대역 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화이트리스트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0" name="모서리가 둥근 직사각형 62"/>
          <p:cNvSpPr>
            <a:spLocks noChangeArrowheads="1"/>
          </p:cNvSpPr>
          <p:nvPr/>
        </p:nvSpPr>
        <p:spPr bwMode="auto">
          <a:xfrm>
            <a:off x="1464790" y="5288793"/>
            <a:ext cx="2034796" cy="20584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solidFill>
                  <a:schemeClr val="bg1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0.0.0.0</a:t>
            </a:r>
            <a:endParaRPr lang="ko-KR" altLang="en-US" sz="800" dirty="0">
              <a:solidFill>
                <a:schemeClr val="bg1">
                  <a:lumMod val="7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3550468" y="5238411"/>
            <a:ext cx="2423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2" name="모서리가 둥근 직사각형 62"/>
          <p:cNvSpPr>
            <a:spLocks noChangeArrowheads="1"/>
          </p:cNvSpPr>
          <p:nvPr/>
        </p:nvSpPr>
        <p:spPr bwMode="auto">
          <a:xfrm>
            <a:off x="3846925" y="5288793"/>
            <a:ext cx="2034796" cy="20584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solidFill>
                  <a:schemeClr val="bg1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0.0.0.0</a:t>
            </a:r>
            <a:endParaRPr lang="ko-KR" altLang="en-US" sz="800" dirty="0">
              <a:solidFill>
                <a:schemeClr val="bg1">
                  <a:lumMod val="7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93" name="Group 299">
            <a:extLst>
              <a:ext uri="{FF2B5EF4-FFF2-40B4-BE49-F238E27FC236}">
                <a16:creationId xmlns:a16="http://schemas.microsoft.com/office/drawing/2014/main" id="{14679276-1DD2-4555-B077-1F3EAE95D8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4476801"/>
              </p:ext>
            </p:extLst>
          </p:nvPr>
        </p:nvGraphicFramePr>
        <p:xfrm>
          <a:off x="482305" y="3795896"/>
          <a:ext cx="8926063" cy="1746966"/>
        </p:xfrm>
        <a:graphic>
          <a:graphicData uri="http://schemas.openxmlformats.org/drawingml/2006/table">
            <a:tbl>
              <a:tblPr/>
              <a:tblGrid>
                <a:gridCol w="493481">
                  <a:extLst>
                    <a:ext uri="{9D8B030D-6E8A-4147-A177-3AD203B41FA5}">
                      <a16:colId xmlns:a16="http://schemas.microsoft.com/office/drawing/2014/main" val="122619423"/>
                    </a:ext>
                  </a:extLst>
                </a:gridCol>
                <a:gridCol w="6240019">
                  <a:extLst>
                    <a:ext uri="{9D8B030D-6E8A-4147-A177-3AD203B41FA5}">
                      <a16:colId xmlns:a16="http://schemas.microsoft.com/office/drawing/2014/main" val="4291356159"/>
                    </a:ext>
                  </a:extLst>
                </a:gridCol>
                <a:gridCol w="1328467">
                  <a:extLst>
                    <a:ext uri="{9D8B030D-6E8A-4147-A177-3AD203B41FA5}">
                      <a16:colId xmlns:a16="http://schemas.microsoft.com/office/drawing/2014/main" val="3813035075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1338682827"/>
                    </a:ext>
                  </a:extLst>
                </a:gridCol>
              </a:tblGrid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No.</a:t>
                      </a: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IP </a:t>
                      </a: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대역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등록일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1.0.0.1 ~ 128.255.255.254</a:t>
                      </a: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2024.12.01</a:t>
                      </a: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2544950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128.0.0.1 ~ 191.255.255.254</a:t>
                      </a: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2024.12.02</a:t>
                      </a: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6045125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192.0.0.1 ~ 223.255.255.254</a:t>
                      </a: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2024.12.03</a:t>
                      </a: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5140748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2537237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3680141"/>
                  </a:ext>
                </a:extLst>
              </a:tr>
            </a:tbl>
          </a:graphicData>
        </a:graphic>
      </p:graphicFrame>
      <p:sp>
        <p:nvSpPr>
          <p:cNvPr id="94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7590" y="4128761"/>
            <a:ext cx="684334" cy="20584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삭제</a:t>
            </a:r>
          </a:p>
        </p:txBody>
      </p:sp>
      <p:sp>
        <p:nvSpPr>
          <p:cNvPr id="95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7590" y="4409789"/>
            <a:ext cx="684334" cy="20584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삭제</a:t>
            </a:r>
          </a:p>
        </p:txBody>
      </p:sp>
      <p:sp>
        <p:nvSpPr>
          <p:cNvPr id="96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7590" y="4708260"/>
            <a:ext cx="684334" cy="20584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삭제</a:t>
            </a:r>
          </a:p>
        </p:txBody>
      </p:sp>
      <p:sp>
        <p:nvSpPr>
          <p:cNvPr id="97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7590" y="5288793"/>
            <a:ext cx="684334" cy="20584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추가</a:t>
            </a:r>
          </a:p>
        </p:txBody>
      </p:sp>
      <p:sp>
        <p:nvSpPr>
          <p:cNvPr id="98" name="모서리가 둥근 직사각형 62"/>
          <p:cNvSpPr>
            <a:spLocks noChangeArrowheads="1"/>
          </p:cNvSpPr>
          <p:nvPr/>
        </p:nvSpPr>
        <p:spPr bwMode="auto">
          <a:xfrm>
            <a:off x="1464790" y="4997077"/>
            <a:ext cx="2034796" cy="20584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224.0.0.0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3550468" y="4946695"/>
            <a:ext cx="2423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0" name="모서리가 둥근 직사각형 62"/>
          <p:cNvSpPr>
            <a:spLocks noChangeArrowheads="1"/>
          </p:cNvSpPr>
          <p:nvPr/>
        </p:nvSpPr>
        <p:spPr bwMode="auto">
          <a:xfrm>
            <a:off x="3846925" y="4997077"/>
            <a:ext cx="2034796" cy="20584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239.255.255.255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7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2062" y="5657155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취소</a:t>
            </a:r>
          </a:p>
        </p:txBody>
      </p:sp>
      <p:sp>
        <p:nvSpPr>
          <p:cNvPr id="108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5880" y="5657155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수정 적용</a:t>
            </a:r>
          </a:p>
        </p:txBody>
      </p:sp>
      <p:sp>
        <p:nvSpPr>
          <p:cNvPr id="109" name="TextBox 11"/>
          <p:cNvSpPr txBox="1">
            <a:spLocks noChangeArrowheads="1"/>
          </p:cNvSpPr>
          <p:nvPr/>
        </p:nvSpPr>
        <p:spPr bwMode="auto">
          <a:xfrm>
            <a:off x="193280" y="6093296"/>
            <a:ext cx="9540000" cy="19562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Footer</a:t>
            </a:r>
          </a:p>
        </p:txBody>
      </p:sp>
      <p:sp>
        <p:nvSpPr>
          <p:cNvPr id="112" name="Rectangle 88"/>
          <p:cNvSpPr>
            <a:spLocks noChangeArrowheads="1"/>
          </p:cNvSpPr>
          <p:nvPr/>
        </p:nvSpPr>
        <p:spPr bwMode="auto">
          <a:xfrm>
            <a:off x="440839" y="3749866"/>
            <a:ext cx="8998495" cy="1820875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3" name="Oval 83"/>
          <p:cNvSpPr>
            <a:spLocks noChangeArrowheads="1"/>
          </p:cNvSpPr>
          <p:nvPr/>
        </p:nvSpPr>
        <p:spPr bwMode="auto">
          <a:xfrm>
            <a:off x="326704" y="3735834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1</a:t>
            </a:r>
          </a:p>
        </p:txBody>
      </p:sp>
      <p:sp>
        <p:nvSpPr>
          <p:cNvPr id="114" name="Oval 83"/>
          <p:cNvSpPr>
            <a:spLocks noChangeArrowheads="1"/>
          </p:cNvSpPr>
          <p:nvPr/>
        </p:nvSpPr>
        <p:spPr bwMode="auto">
          <a:xfrm>
            <a:off x="4984753" y="5738951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2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07368" y="1637708"/>
            <a:ext cx="7986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API</a:t>
            </a:r>
            <a:r>
              <a:rPr lang="ko-KR" altLang="en-US" sz="12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정보</a:t>
            </a:r>
          </a:p>
        </p:txBody>
      </p:sp>
      <p:graphicFrame>
        <p:nvGraphicFramePr>
          <p:cNvPr id="31" name="Group 299">
            <a:extLst>
              <a:ext uri="{FF2B5EF4-FFF2-40B4-BE49-F238E27FC236}">
                <a16:creationId xmlns:a16="http://schemas.microsoft.com/office/drawing/2014/main" id="{14679276-1DD2-4555-B077-1F3EAE95D8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1602854"/>
              </p:ext>
            </p:extLst>
          </p:nvPr>
        </p:nvGraphicFramePr>
        <p:xfrm>
          <a:off x="482305" y="2032005"/>
          <a:ext cx="8926063" cy="1252344"/>
        </p:xfrm>
        <a:graphic>
          <a:graphicData uri="http://schemas.openxmlformats.org/drawingml/2006/table">
            <a:tbl>
              <a:tblPr/>
              <a:tblGrid>
                <a:gridCol w="433604">
                  <a:extLst>
                    <a:ext uri="{9D8B030D-6E8A-4147-A177-3AD203B41FA5}">
                      <a16:colId xmlns:a16="http://schemas.microsoft.com/office/drawing/2014/main" val="122619423"/>
                    </a:ext>
                  </a:extLst>
                </a:gridCol>
                <a:gridCol w="1029811">
                  <a:extLst>
                    <a:ext uri="{9D8B030D-6E8A-4147-A177-3AD203B41FA5}">
                      <a16:colId xmlns:a16="http://schemas.microsoft.com/office/drawing/2014/main" val="4291356159"/>
                    </a:ext>
                  </a:extLst>
                </a:gridCol>
                <a:gridCol w="2134056">
                  <a:extLst>
                    <a:ext uri="{9D8B030D-6E8A-4147-A177-3AD203B41FA5}">
                      <a16:colId xmlns:a16="http://schemas.microsoft.com/office/drawing/2014/main" val="3813035075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1614042156"/>
                    </a:ext>
                  </a:extLst>
                </a:gridCol>
                <a:gridCol w="1123427">
                  <a:extLst>
                    <a:ext uri="{9D8B030D-6E8A-4147-A177-3AD203B41FA5}">
                      <a16:colId xmlns:a16="http://schemas.microsoft.com/office/drawing/2014/main" val="3566252575"/>
                    </a:ext>
                  </a:extLst>
                </a:gridCol>
                <a:gridCol w="1828901">
                  <a:extLst>
                    <a:ext uri="{9D8B030D-6E8A-4147-A177-3AD203B41FA5}">
                      <a16:colId xmlns:a16="http://schemas.microsoft.com/office/drawing/2014/main" val="1338682827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3753352119"/>
                    </a:ext>
                  </a:extLst>
                </a:gridCol>
              </a:tblGrid>
              <a:tr h="25060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No.</a:t>
                      </a: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서비스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API</a:t>
                      </a: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명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마지막 사용일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상태</a:t>
                      </a: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총 사용량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434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21</a:t>
                      </a: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공통</a:t>
                      </a: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회원여부조회</a:t>
                      </a: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신청</a:t>
                      </a: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0434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</a:t>
                      </a: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인증</a:t>
                      </a: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kumimoji="1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원 이체 인증</a:t>
                      </a: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2024.12.01</a:t>
                      </a: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활성화</a:t>
                      </a: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2544950"/>
                  </a:ext>
                </a:extLst>
              </a:tr>
              <a:tr h="250434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19</a:t>
                      </a: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인증</a:t>
                      </a: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Oauth</a:t>
                      </a: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kumimoji="1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인증</a:t>
                      </a: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2024.12.01</a:t>
                      </a: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비활성화</a:t>
                      </a: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3921898"/>
                  </a:ext>
                </a:extLst>
              </a:tr>
              <a:tr h="250434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18</a:t>
                      </a: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조회</a:t>
                      </a: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잔액조회</a:t>
                      </a: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2024.12.01</a:t>
                      </a: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활성화</a:t>
                      </a: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2169161"/>
                  </a:ext>
                </a:extLst>
              </a:tr>
            </a:tbl>
          </a:graphicData>
        </a:graphic>
      </p:graphicFrame>
      <p:sp>
        <p:nvSpPr>
          <p:cNvPr id="32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9188" y="2300012"/>
            <a:ext cx="684334" cy="20584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삭제</a:t>
            </a:r>
          </a:p>
        </p:txBody>
      </p:sp>
      <p:sp>
        <p:nvSpPr>
          <p:cNvPr id="33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9188" y="2553590"/>
            <a:ext cx="684334" cy="20584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삭제</a:t>
            </a:r>
          </a:p>
        </p:txBody>
      </p:sp>
      <p:sp>
        <p:nvSpPr>
          <p:cNvPr id="34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9188" y="2807168"/>
            <a:ext cx="684334" cy="20584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삭제</a:t>
            </a:r>
          </a:p>
        </p:txBody>
      </p:sp>
      <p:sp>
        <p:nvSpPr>
          <p:cNvPr id="35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9188" y="3060744"/>
            <a:ext cx="684334" cy="20584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삭제</a:t>
            </a:r>
          </a:p>
        </p:txBody>
      </p:sp>
      <p:sp>
        <p:nvSpPr>
          <p:cNvPr id="37" name="Oval 83"/>
          <p:cNvSpPr>
            <a:spLocks noChangeArrowheads="1"/>
          </p:cNvSpPr>
          <p:nvPr/>
        </p:nvSpPr>
        <p:spPr bwMode="auto">
          <a:xfrm>
            <a:off x="264955" y="155578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 smtClean="0">
                <a:solidFill>
                  <a:prstClr val="white"/>
                </a:solidFill>
                <a:ea typeface="맑은 고딕" panose="020B0503020000020004" pitchFamily="50" charset="-127"/>
              </a:rPr>
              <a:t>3</a:t>
            </a:r>
            <a:endParaRPr lang="en-US" altLang="ko-KR" sz="800" b="1" dirty="0">
              <a:solidFill>
                <a:prstClr val="white"/>
              </a:solidFill>
              <a:ea typeface="맑은 고딕" panose="020B0503020000020004" pitchFamily="50" charset="-127"/>
            </a:endParaRPr>
          </a:p>
        </p:txBody>
      </p:sp>
      <p:sp>
        <p:nvSpPr>
          <p:cNvPr id="38" name="Rectangle 88"/>
          <p:cNvSpPr>
            <a:spLocks noChangeArrowheads="1"/>
          </p:cNvSpPr>
          <p:nvPr/>
        </p:nvSpPr>
        <p:spPr bwMode="auto">
          <a:xfrm>
            <a:off x="407368" y="1590939"/>
            <a:ext cx="9073008" cy="1784241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17130858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/>
              <a:t>KAPSY104P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ko-KR" altLang="en-US" dirty="0" err="1"/>
              <a:t>사용자정보</a:t>
            </a:r>
            <a:r>
              <a:rPr lang="en-US" altLang="ko-KR" dirty="0" smtClean="0"/>
              <a:t>(</a:t>
            </a:r>
            <a:r>
              <a:rPr lang="ko-KR" altLang="en-US" dirty="0" smtClean="0"/>
              <a:t>법인 </a:t>
            </a:r>
            <a:r>
              <a:rPr lang="ko-KR" altLang="en-US" dirty="0" smtClean="0"/>
              <a:t>이용자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ko-KR" altLang="en-US" dirty="0" err="1"/>
              <a:t>사용자정보</a:t>
            </a:r>
            <a:endParaRPr lang="ko-KR" altLang="en-US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2"/>
          </p:nvPr>
        </p:nvSpPr>
        <p:spPr>
          <a:xfrm>
            <a:off x="7320138" y="832006"/>
            <a:ext cx="1728190" cy="212802"/>
          </a:xfrm>
        </p:spPr>
        <p:txBody>
          <a:bodyPr/>
          <a:lstStyle/>
          <a:p>
            <a:r>
              <a:rPr lang="en-US" altLang="ko-KR" dirty="0"/>
              <a:t>/</a:t>
            </a:r>
            <a:r>
              <a:rPr lang="ko-KR" altLang="en-US" dirty="0"/>
              <a:t>시스템관리</a:t>
            </a:r>
            <a:r>
              <a:rPr lang="en-US" altLang="ko-KR" dirty="0"/>
              <a:t>/</a:t>
            </a:r>
            <a:r>
              <a:rPr lang="ko-KR" altLang="en-US" dirty="0" err="1"/>
              <a:t>사용자관리</a:t>
            </a:r>
            <a:r>
              <a:rPr lang="en-US" altLang="ko-KR" dirty="0"/>
              <a:t>/</a:t>
            </a:r>
            <a:r>
              <a:rPr lang="ko-KR" altLang="en-US" dirty="0" err="1"/>
              <a:t>사용자정보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50F983-0FBA-4A9B-89C9-6D8B392D2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0424947"/>
              </p:ext>
            </p:extLst>
          </p:nvPr>
        </p:nvGraphicFramePr>
        <p:xfrm>
          <a:off x="9774650" y="1343214"/>
          <a:ext cx="2259242" cy="268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90">
                  <a:extLst>
                    <a:ext uri="{9D8B030D-6E8A-4147-A177-3AD203B41FA5}">
                      <a16:colId xmlns:a16="http://schemas.microsoft.com/office/drawing/2014/main" val="2853012212"/>
                    </a:ext>
                  </a:extLst>
                </a:gridCol>
                <a:gridCol w="1977452">
                  <a:extLst>
                    <a:ext uri="{9D8B030D-6E8A-4147-A177-3AD203B41FA5}">
                      <a16:colId xmlns:a16="http://schemas.microsoft.com/office/drawing/2014/main" val="4172672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6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700" b="0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004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95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83266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06602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15365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9745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8689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0093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91272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761021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93280" y="1385541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GNB</a:t>
            </a: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193280" y="1601728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Navigation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07368" y="1967593"/>
            <a:ext cx="11448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사용자 정보</a:t>
            </a:r>
          </a:p>
        </p:txBody>
      </p:sp>
      <p:sp>
        <p:nvSpPr>
          <p:cNvPr id="60" name="모서리가 둥근 직사각형 62"/>
          <p:cNvSpPr>
            <a:spLocks noChangeArrowheads="1"/>
          </p:cNvSpPr>
          <p:nvPr/>
        </p:nvSpPr>
        <p:spPr bwMode="auto">
          <a:xfrm>
            <a:off x="1884495" y="4285538"/>
            <a:ext cx="1726844" cy="266955"/>
          </a:xfrm>
          <a:prstGeom prst="roundRect">
            <a:avLst>
              <a:gd name="adj" fmla="val 0"/>
            </a:avLst>
          </a:prstGeom>
          <a:noFill/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user8465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1" name="모서리가 둥근 직사각형 62"/>
          <p:cNvSpPr>
            <a:spLocks noChangeArrowheads="1"/>
          </p:cNvSpPr>
          <p:nvPr/>
        </p:nvSpPr>
        <p:spPr bwMode="auto">
          <a:xfrm>
            <a:off x="3850509" y="4285538"/>
            <a:ext cx="2451456" cy="266955"/>
          </a:xfrm>
          <a:prstGeom prst="roundRect">
            <a:avLst>
              <a:gd name="adj" fmla="val 0"/>
            </a:avLst>
          </a:prstGeom>
          <a:noFill/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Kbanknow.com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9" name="직사각형 68"/>
          <p:cNvSpPr/>
          <p:nvPr/>
        </p:nvSpPr>
        <p:spPr bwMode="auto">
          <a:xfrm>
            <a:off x="482305" y="2278944"/>
            <a:ext cx="8926063" cy="3510392"/>
          </a:xfrm>
          <a:prstGeom prst="rect">
            <a:avLst/>
          </a:prstGeom>
          <a:noFill/>
          <a:ln w="31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18000" tIns="45720" rIns="18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10166" y="4302416"/>
            <a:ext cx="10406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이메일 아이디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610166" y="4656796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성명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3565958" y="4298577"/>
            <a:ext cx="31611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@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3" name="모서리가 둥근 직사각형 62"/>
          <p:cNvSpPr>
            <a:spLocks noChangeArrowheads="1"/>
          </p:cNvSpPr>
          <p:nvPr/>
        </p:nvSpPr>
        <p:spPr bwMode="auto">
          <a:xfrm>
            <a:off x="1884495" y="4643835"/>
            <a:ext cx="4417519" cy="266955"/>
          </a:xfrm>
          <a:prstGeom prst="roundRect">
            <a:avLst>
              <a:gd name="adj" fmla="val 0"/>
            </a:avLst>
          </a:prstGeom>
          <a:noFill/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김과장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10166" y="5015973"/>
            <a:ext cx="90601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휴대폰 번호</a:t>
            </a:r>
          </a:p>
        </p:txBody>
      </p:sp>
      <p:sp>
        <p:nvSpPr>
          <p:cNvPr id="76" name="모서리가 둥근 직사각형 62"/>
          <p:cNvSpPr>
            <a:spLocks noChangeArrowheads="1"/>
          </p:cNvSpPr>
          <p:nvPr/>
        </p:nvSpPr>
        <p:spPr bwMode="auto">
          <a:xfrm>
            <a:off x="1884495" y="5011176"/>
            <a:ext cx="1331185" cy="26878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en-US" altLang="ko-KR" sz="8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010</a:t>
            </a:r>
            <a:r>
              <a:rPr kumimoji="1" lang="ko-KR" altLang="en-US" sz="8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                ▼</a:t>
            </a:r>
            <a:endParaRPr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215680" y="5004014"/>
            <a:ext cx="2423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0" name="모서리가 둥근 직사각형 62"/>
          <p:cNvSpPr>
            <a:spLocks noChangeArrowheads="1"/>
          </p:cNvSpPr>
          <p:nvPr/>
        </p:nvSpPr>
        <p:spPr bwMode="auto">
          <a:xfrm>
            <a:off x="3427661" y="5015972"/>
            <a:ext cx="1331185" cy="26695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1234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758846" y="5004014"/>
            <a:ext cx="2423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2" name="모서리가 둥근 직사각형 62"/>
          <p:cNvSpPr>
            <a:spLocks noChangeArrowheads="1"/>
          </p:cNvSpPr>
          <p:nvPr/>
        </p:nvSpPr>
        <p:spPr bwMode="auto">
          <a:xfrm>
            <a:off x="4970827" y="5015972"/>
            <a:ext cx="1331185" cy="26695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1234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610166" y="3561323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계정상태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6" name="모서리가 둥근 직사각형 62"/>
          <p:cNvSpPr>
            <a:spLocks noChangeArrowheads="1"/>
          </p:cNvSpPr>
          <p:nvPr/>
        </p:nvSpPr>
        <p:spPr bwMode="auto">
          <a:xfrm>
            <a:off x="1884495" y="3548362"/>
            <a:ext cx="4417519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비활성화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10166" y="3192549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권한</a:t>
            </a:r>
          </a:p>
        </p:txBody>
      </p:sp>
      <p:sp>
        <p:nvSpPr>
          <p:cNvPr id="43" name="모서리가 둥근 직사각형 62"/>
          <p:cNvSpPr>
            <a:spLocks noChangeArrowheads="1"/>
          </p:cNvSpPr>
          <p:nvPr/>
        </p:nvSpPr>
        <p:spPr bwMode="auto">
          <a:xfrm>
            <a:off x="1884495" y="3179588"/>
            <a:ext cx="4417519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법인 </a:t>
            </a:r>
            <a:r>
              <a:rPr lang="ko-KR" altLang="en-US" sz="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이용자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10166" y="2806606"/>
            <a:ext cx="7713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소속 </a:t>
            </a:r>
            <a:r>
              <a:rPr lang="ko-KR" altLang="en-US" sz="10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법인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5" name="모서리가 둥근 직사각형 62"/>
          <p:cNvSpPr>
            <a:spLocks noChangeArrowheads="1"/>
          </p:cNvSpPr>
          <p:nvPr/>
        </p:nvSpPr>
        <p:spPr bwMode="auto">
          <a:xfrm>
            <a:off x="1884495" y="2793645"/>
            <a:ext cx="4417519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주식회사 케이</a:t>
            </a:r>
          </a:p>
        </p:txBody>
      </p:sp>
      <p:sp>
        <p:nvSpPr>
          <p:cNvPr id="34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4495" y="5370761"/>
            <a:ext cx="4417470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비밀번호 초기화</a:t>
            </a:r>
          </a:p>
        </p:txBody>
      </p:sp>
      <p:sp>
        <p:nvSpPr>
          <p:cNvPr id="35" name="TextBox 11"/>
          <p:cNvSpPr txBox="1">
            <a:spLocks noChangeArrowheads="1"/>
          </p:cNvSpPr>
          <p:nvPr/>
        </p:nvSpPr>
        <p:spPr bwMode="auto">
          <a:xfrm>
            <a:off x="193280" y="6192731"/>
            <a:ext cx="9540000" cy="19562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Footer</a:t>
            </a:r>
          </a:p>
        </p:txBody>
      </p:sp>
      <p:sp>
        <p:nvSpPr>
          <p:cNvPr id="38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2062" y="5888217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취소</a:t>
            </a:r>
          </a:p>
        </p:txBody>
      </p:sp>
      <p:sp>
        <p:nvSpPr>
          <p:cNvPr id="39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5880" y="5888217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수정 적용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10166" y="3930723"/>
            <a:ext cx="10406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계정상태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사유</a:t>
            </a:r>
          </a:p>
        </p:txBody>
      </p:sp>
      <p:sp>
        <p:nvSpPr>
          <p:cNvPr id="41" name="모서리가 둥근 직사각형 62"/>
          <p:cNvSpPr>
            <a:spLocks noChangeArrowheads="1"/>
          </p:cNvSpPr>
          <p:nvPr/>
        </p:nvSpPr>
        <p:spPr bwMode="auto">
          <a:xfrm>
            <a:off x="1884495" y="3917762"/>
            <a:ext cx="4417519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인증키 부정 사용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10166" y="2432311"/>
            <a:ext cx="8563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제휴기관</a:t>
            </a:r>
            <a:r>
              <a:rPr lang="en-US" altLang="ko-KR" sz="10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ID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9" name="모서리가 둥근 직사각형 62"/>
          <p:cNvSpPr>
            <a:spLocks noChangeArrowheads="1"/>
          </p:cNvSpPr>
          <p:nvPr/>
        </p:nvSpPr>
        <p:spPr bwMode="auto">
          <a:xfrm>
            <a:off x="1884495" y="2425791"/>
            <a:ext cx="4417519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lvl="0" algn="ctr" defTabSz="1033463" fontAlgn="base">
              <a:spcBef>
                <a:spcPct val="20000"/>
              </a:spcBef>
              <a:spcAft>
                <a:spcPct val="0"/>
              </a:spcAft>
            </a:pPr>
            <a:r>
              <a:rPr kumimoji="1"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K00000011</a:t>
            </a:r>
          </a:p>
        </p:txBody>
      </p:sp>
    </p:spTree>
    <p:extLst>
      <p:ext uri="{BB962C8B-B14F-4D97-AF65-F5344CB8AC3E}">
        <p14:creationId xmlns:p14="http://schemas.microsoft.com/office/powerpoint/2010/main" val="1157198646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/>
              <a:t>KAPSY104P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ko-KR" altLang="en-US" dirty="0" err="1"/>
              <a:t>사용자정보</a:t>
            </a:r>
            <a:r>
              <a:rPr lang="en-US" altLang="ko-KR" dirty="0"/>
              <a:t>(</a:t>
            </a:r>
            <a:r>
              <a:rPr lang="ko-KR" altLang="en-US" dirty="0"/>
              <a:t>개인회원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ko-KR" altLang="en-US" dirty="0" err="1"/>
              <a:t>사용자정보</a:t>
            </a:r>
            <a:endParaRPr lang="ko-KR" altLang="en-US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2"/>
          </p:nvPr>
        </p:nvSpPr>
        <p:spPr>
          <a:xfrm>
            <a:off x="7320138" y="832006"/>
            <a:ext cx="1728190" cy="212802"/>
          </a:xfrm>
        </p:spPr>
        <p:txBody>
          <a:bodyPr/>
          <a:lstStyle/>
          <a:p>
            <a:r>
              <a:rPr lang="en-US" altLang="ko-KR" dirty="0"/>
              <a:t>/</a:t>
            </a:r>
            <a:r>
              <a:rPr lang="ko-KR" altLang="en-US" dirty="0"/>
              <a:t>시스템관리</a:t>
            </a:r>
            <a:r>
              <a:rPr lang="en-US" altLang="ko-KR" dirty="0"/>
              <a:t>/</a:t>
            </a:r>
            <a:r>
              <a:rPr lang="ko-KR" altLang="en-US" dirty="0" err="1"/>
              <a:t>사용자관리</a:t>
            </a:r>
            <a:r>
              <a:rPr lang="en-US" altLang="ko-KR" dirty="0"/>
              <a:t>/</a:t>
            </a:r>
            <a:r>
              <a:rPr lang="ko-KR" altLang="en-US" dirty="0" err="1"/>
              <a:t>사용자정보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50F983-0FBA-4A9B-89C9-6D8B392D2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0424947"/>
              </p:ext>
            </p:extLst>
          </p:nvPr>
        </p:nvGraphicFramePr>
        <p:xfrm>
          <a:off x="9774650" y="1343214"/>
          <a:ext cx="2259242" cy="268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90">
                  <a:extLst>
                    <a:ext uri="{9D8B030D-6E8A-4147-A177-3AD203B41FA5}">
                      <a16:colId xmlns:a16="http://schemas.microsoft.com/office/drawing/2014/main" val="2853012212"/>
                    </a:ext>
                  </a:extLst>
                </a:gridCol>
                <a:gridCol w="1977452">
                  <a:extLst>
                    <a:ext uri="{9D8B030D-6E8A-4147-A177-3AD203B41FA5}">
                      <a16:colId xmlns:a16="http://schemas.microsoft.com/office/drawing/2014/main" val="4172672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6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700" b="0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004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95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83266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06602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15365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9745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8689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0093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91272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761021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93280" y="1385541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GNB</a:t>
            </a: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193280" y="1601728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Navigation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07368" y="1967593"/>
            <a:ext cx="11448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사용자 정보</a:t>
            </a:r>
          </a:p>
        </p:txBody>
      </p:sp>
      <p:sp>
        <p:nvSpPr>
          <p:cNvPr id="60" name="모서리가 둥근 직사각형 62"/>
          <p:cNvSpPr>
            <a:spLocks noChangeArrowheads="1"/>
          </p:cNvSpPr>
          <p:nvPr/>
        </p:nvSpPr>
        <p:spPr bwMode="auto">
          <a:xfrm>
            <a:off x="1884495" y="3564279"/>
            <a:ext cx="1726844" cy="266955"/>
          </a:xfrm>
          <a:prstGeom prst="roundRect">
            <a:avLst>
              <a:gd name="adj" fmla="val 0"/>
            </a:avLst>
          </a:prstGeom>
          <a:noFill/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user8465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1" name="모서리가 둥근 직사각형 62"/>
          <p:cNvSpPr>
            <a:spLocks noChangeArrowheads="1"/>
          </p:cNvSpPr>
          <p:nvPr/>
        </p:nvSpPr>
        <p:spPr bwMode="auto">
          <a:xfrm>
            <a:off x="3850509" y="3564279"/>
            <a:ext cx="2451456" cy="266955"/>
          </a:xfrm>
          <a:prstGeom prst="roundRect">
            <a:avLst>
              <a:gd name="adj" fmla="val 0"/>
            </a:avLst>
          </a:prstGeom>
          <a:noFill/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Kbanknow.com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9" name="직사각형 68"/>
          <p:cNvSpPr/>
          <p:nvPr/>
        </p:nvSpPr>
        <p:spPr bwMode="auto">
          <a:xfrm>
            <a:off x="482305" y="2278945"/>
            <a:ext cx="8926063" cy="2880762"/>
          </a:xfrm>
          <a:prstGeom prst="rect">
            <a:avLst/>
          </a:prstGeom>
          <a:noFill/>
          <a:ln w="31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18000" tIns="45720" rIns="18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10166" y="3581157"/>
            <a:ext cx="10406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이메일 아이디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610166" y="3935537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성명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3565958" y="3577318"/>
            <a:ext cx="31611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@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3" name="모서리가 둥근 직사각형 62"/>
          <p:cNvSpPr>
            <a:spLocks noChangeArrowheads="1"/>
          </p:cNvSpPr>
          <p:nvPr/>
        </p:nvSpPr>
        <p:spPr bwMode="auto">
          <a:xfrm>
            <a:off x="1884495" y="3922576"/>
            <a:ext cx="4417519" cy="266955"/>
          </a:xfrm>
          <a:prstGeom prst="roundRect">
            <a:avLst>
              <a:gd name="adj" fmla="val 0"/>
            </a:avLst>
          </a:prstGeom>
          <a:noFill/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김과장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10166" y="4294714"/>
            <a:ext cx="90601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휴대폰 번호</a:t>
            </a:r>
          </a:p>
        </p:txBody>
      </p:sp>
      <p:sp>
        <p:nvSpPr>
          <p:cNvPr id="76" name="모서리가 둥근 직사각형 62"/>
          <p:cNvSpPr>
            <a:spLocks noChangeArrowheads="1"/>
          </p:cNvSpPr>
          <p:nvPr/>
        </p:nvSpPr>
        <p:spPr bwMode="auto">
          <a:xfrm>
            <a:off x="1884495" y="4289917"/>
            <a:ext cx="1331185" cy="26878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en-US" altLang="ko-KR" sz="8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010</a:t>
            </a:r>
            <a:r>
              <a:rPr kumimoji="1" lang="ko-KR" altLang="en-US" sz="8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                ▼</a:t>
            </a:r>
            <a:endParaRPr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215680" y="4282755"/>
            <a:ext cx="2423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0" name="모서리가 둥근 직사각형 62"/>
          <p:cNvSpPr>
            <a:spLocks noChangeArrowheads="1"/>
          </p:cNvSpPr>
          <p:nvPr/>
        </p:nvSpPr>
        <p:spPr bwMode="auto">
          <a:xfrm>
            <a:off x="3427661" y="4294713"/>
            <a:ext cx="1331185" cy="26695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1234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758846" y="4282755"/>
            <a:ext cx="2423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2" name="모서리가 둥근 직사각형 62"/>
          <p:cNvSpPr>
            <a:spLocks noChangeArrowheads="1"/>
          </p:cNvSpPr>
          <p:nvPr/>
        </p:nvSpPr>
        <p:spPr bwMode="auto">
          <a:xfrm>
            <a:off x="4970827" y="4294713"/>
            <a:ext cx="1331185" cy="26695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1234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5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2062" y="5399134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취소</a:t>
            </a:r>
          </a:p>
        </p:txBody>
      </p:sp>
      <p:sp>
        <p:nvSpPr>
          <p:cNvPr id="96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5880" y="5399134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수정 적용</a:t>
            </a:r>
          </a:p>
        </p:txBody>
      </p:sp>
      <p:sp>
        <p:nvSpPr>
          <p:cNvPr id="102" name="TextBox 11"/>
          <p:cNvSpPr txBox="1">
            <a:spLocks noChangeArrowheads="1"/>
          </p:cNvSpPr>
          <p:nvPr/>
        </p:nvSpPr>
        <p:spPr bwMode="auto">
          <a:xfrm>
            <a:off x="193280" y="6151310"/>
            <a:ext cx="9540000" cy="19562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Footer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10166" y="2824634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계정상태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0" name="모서리가 둥근 직사각형 62"/>
          <p:cNvSpPr>
            <a:spLocks noChangeArrowheads="1"/>
          </p:cNvSpPr>
          <p:nvPr/>
        </p:nvSpPr>
        <p:spPr bwMode="auto">
          <a:xfrm>
            <a:off x="1884495" y="2811673"/>
            <a:ext cx="4417519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활성화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10166" y="2455860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권한</a:t>
            </a:r>
          </a:p>
        </p:txBody>
      </p:sp>
      <p:sp>
        <p:nvSpPr>
          <p:cNvPr id="42" name="모서리가 둥근 직사각형 62"/>
          <p:cNvSpPr>
            <a:spLocks noChangeArrowheads="1"/>
          </p:cNvSpPr>
          <p:nvPr/>
        </p:nvSpPr>
        <p:spPr bwMode="auto">
          <a:xfrm>
            <a:off x="1884495" y="2442899"/>
            <a:ext cx="4417519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개인 회원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4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4495" y="4659470"/>
            <a:ext cx="4417470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비밀번호 초기화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10166" y="3192699"/>
            <a:ext cx="10406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계정상태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사유</a:t>
            </a:r>
          </a:p>
        </p:txBody>
      </p:sp>
      <p:sp>
        <p:nvSpPr>
          <p:cNvPr id="36" name="모서리가 둥근 직사각형 62"/>
          <p:cNvSpPr>
            <a:spLocks noChangeArrowheads="1"/>
          </p:cNvSpPr>
          <p:nvPr/>
        </p:nvSpPr>
        <p:spPr bwMode="auto">
          <a:xfrm>
            <a:off x="1884495" y="3179738"/>
            <a:ext cx="4417519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인증키 부정 사용</a:t>
            </a:r>
          </a:p>
        </p:txBody>
      </p:sp>
    </p:spTree>
    <p:extLst>
      <p:ext uri="{BB962C8B-B14F-4D97-AF65-F5344CB8AC3E}">
        <p14:creationId xmlns:p14="http://schemas.microsoft.com/office/powerpoint/2010/main" val="3288066859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b="1" dirty="0" smtClean="0"/>
              <a:t>승인 관리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1270218540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/>
              <a:t>KAPSY201U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ko-KR" altLang="en-US" dirty="0"/>
              <a:t>승인 목록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ko-KR" altLang="en-US" dirty="0"/>
              <a:t>승인 목록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2"/>
          </p:nvPr>
        </p:nvSpPr>
        <p:spPr>
          <a:xfrm>
            <a:off x="7320138" y="832006"/>
            <a:ext cx="1728190" cy="212802"/>
          </a:xfrm>
        </p:spPr>
        <p:txBody>
          <a:bodyPr/>
          <a:lstStyle/>
          <a:p>
            <a:r>
              <a:rPr lang="en-US" altLang="ko-KR" dirty="0"/>
              <a:t>/</a:t>
            </a:r>
            <a:r>
              <a:rPr lang="ko-KR" altLang="en-US" dirty="0"/>
              <a:t>시스템관리</a:t>
            </a:r>
            <a:r>
              <a:rPr lang="en-US" altLang="ko-KR" dirty="0"/>
              <a:t>/</a:t>
            </a:r>
            <a:r>
              <a:rPr lang="ko-KR" altLang="en-US" dirty="0" err="1"/>
              <a:t>승인관리</a:t>
            </a:r>
            <a:r>
              <a:rPr lang="en-US" altLang="ko-KR" dirty="0"/>
              <a:t>/</a:t>
            </a:r>
            <a:r>
              <a:rPr lang="ko-KR" altLang="en-US" dirty="0" err="1"/>
              <a:t>승인목록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50F983-0FBA-4A9B-89C9-6D8B392D2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6583512"/>
              </p:ext>
            </p:extLst>
          </p:nvPr>
        </p:nvGraphicFramePr>
        <p:xfrm>
          <a:off x="9774650" y="1343214"/>
          <a:ext cx="2259242" cy="4436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90">
                  <a:extLst>
                    <a:ext uri="{9D8B030D-6E8A-4147-A177-3AD203B41FA5}">
                      <a16:colId xmlns:a16="http://schemas.microsoft.com/office/drawing/2014/main" val="2853012212"/>
                    </a:ext>
                  </a:extLst>
                </a:gridCol>
                <a:gridCol w="1977452">
                  <a:extLst>
                    <a:ext uri="{9D8B030D-6E8A-4147-A177-3AD203B41FA5}">
                      <a16:colId xmlns:a16="http://schemas.microsoft.com/office/drawing/2014/main" val="4172672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6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(Dropdown)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선택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신청중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반려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004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(Text box) </a:t>
                      </a:r>
                      <a:r>
                        <a:rPr lang="ko-KR" altLang="en-US" sz="700" b="0" u="none" baseline="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검색어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입력란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95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 시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검색어로 사용자 목록 대상 검색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검색 영역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이름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이메일 아이디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전화번호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소속 </a:t>
                      </a:r>
                      <a:r>
                        <a:rPr lang="ko-KR" altLang="en-US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</a:t>
                      </a: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83266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사용자 목록 리스트 노출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연번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이름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이메일아이디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전화번호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소속법인</a:t>
                      </a: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승인여부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승인일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가입일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액션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권한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altLang="ko-KR" sz="700" b="0" u="none" baseline="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Kbank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), </a:t>
                      </a:r>
                      <a:r>
                        <a:rPr lang="ko-KR" altLang="en-US" sz="700" b="0" u="none" baseline="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법인관리자</a:t>
                      </a: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법인이용자</a:t>
                      </a: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개인회원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baseline="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신청중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법인만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 버튼 노출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06602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행 클릭 시</a:t>
                      </a: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</a:t>
                      </a: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상세 보기 화면으로 이동 </a:t>
                      </a: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(KAPSY202P)</a:t>
                      </a: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15365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 시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 상태 변경 화면으로 이동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(KAPSY201P1)</a:t>
                      </a: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9745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(Dropdown)</a:t>
                      </a: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선택 필터</a:t>
                      </a: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리스트 노출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8689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(Dropdown) </a:t>
                      </a:r>
                      <a:r>
                        <a:rPr lang="ko-KR" altLang="en-US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권한 선택 필터</a:t>
                      </a:r>
                      <a:endParaRPr lang="en-US" altLang="ko-KR" sz="700" b="0" u="none" dirty="0" smtClean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700" b="0" u="none" baseline="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법인관리자</a:t>
                      </a: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법인이용자</a:t>
                      </a: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개인회원</a:t>
                      </a: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0093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91272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761021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93280" y="1385541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GNB</a:t>
            </a: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193280" y="1601728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Navigation</a:t>
            </a:r>
          </a:p>
        </p:txBody>
      </p:sp>
      <p:graphicFrame>
        <p:nvGraphicFramePr>
          <p:cNvPr id="44" name="Group 299">
            <a:extLst>
              <a:ext uri="{FF2B5EF4-FFF2-40B4-BE49-F238E27FC236}">
                <a16:creationId xmlns:a16="http://schemas.microsoft.com/office/drawing/2014/main" id="{14679276-1DD2-4555-B077-1F3EAE95D8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6539020"/>
              </p:ext>
            </p:extLst>
          </p:nvPr>
        </p:nvGraphicFramePr>
        <p:xfrm>
          <a:off x="407368" y="2681708"/>
          <a:ext cx="9113530" cy="3267576"/>
        </p:xfrm>
        <a:graphic>
          <a:graphicData uri="http://schemas.openxmlformats.org/drawingml/2006/table">
            <a:tbl>
              <a:tblPr/>
              <a:tblGrid>
                <a:gridCol w="236688">
                  <a:extLst>
                    <a:ext uri="{9D8B030D-6E8A-4147-A177-3AD203B41FA5}">
                      <a16:colId xmlns:a16="http://schemas.microsoft.com/office/drawing/2014/main" val="122619423"/>
                    </a:ext>
                  </a:extLst>
                </a:gridCol>
                <a:gridCol w="915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4291356159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994995822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3813035075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4081679463"/>
                    </a:ext>
                  </a:extLst>
                </a:gridCol>
                <a:gridCol w="626944">
                  <a:extLst>
                    <a:ext uri="{9D8B030D-6E8A-4147-A177-3AD203B41FA5}">
                      <a16:colId xmlns:a16="http://schemas.microsoft.com/office/drawing/2014/main" val="1614042156"/>
                    </a:ext>
                  </a:extLst>
                </a:gridCol>
                <a:gridCol w="1677312">
                  <a:extLst>
                    <a:ext uri="{9D8B030D-6E8A-4147-A177-3AD203B41FA5}">
                      <a16:colId xmlns:a16="http://schemas.microsoft.com/office/drawing/2014/main" val="21717450"/>
                    </a:ext>
                  </a:extLst>
                </a:gridCol>
                <a:gridCol w="832610">
                  <a:extLst>
                    <a:ext uri="{9D8B030D-6E8A-4147-A177-3AD203B41FA5}">
                      <a16:colId xmlns:a16="http://schemas.microsoft.com/office/drawing/2014/main" val="4153159501"/>
                    </a:ext>
                  </a:extLst>
                </a:gridCol>
              </a:tblGrid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No.</a:t>
                      </a:r>
                      <a:endParaRPr kumimoji="1" lang="ko-KR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dirty="0" err="1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제휴기관</a:t>
                      </a:r>
                      <a:r>
                        <a:rPr lang="en-US" altLang="ko-KR" sz="900" b="1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ID</a:t>
                      </a:r>
                      <a:endParaRPr lang="ko-KR" altLang="en-US" sz="900" b="1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소속 </a:t>
                      </a:r>
                      <a:r>
                        <a:rPr kumimoji="1" lang="ko-KR" alt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</a:t>
                      </a:r>
                      <a:endParaRPr kumimoji="1" lang="ko-KR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이름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이메일 아이디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승인일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가입일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승인상태</a:t>
                      </a:r>
                      <a:endParaRPr kumimoji="1" lang="ko-KR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사유</a:t>
                      </a:r>
                      <a:endParaRPr kumimoji="1" lang="ko-KR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</a:t>
                      </a:r>
                      <a:endParaRPr kumimoji="1" lang="ko-KR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39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K00000011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우리회사 주식회사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김민수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user8465@kbanknow.com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2024.12.30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38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K00000012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비씨카드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이지훈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alpha7723@kbanknow.com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2024.12.30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신청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핀테크</a:t>
                      </a: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앱 개발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2544950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37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K00000013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우리은행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박서연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skywalker99@kbanknow.com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2024.12.30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반려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이용 근거 불충분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3921898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36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K00000017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다날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정현우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techno1287@kbanknow.com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2024.12.30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6187772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35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K00000014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케이지이니시스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윤다혜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codewizard53@kbanknow.com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2024.12.30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신청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암호 화폐 서비스 개발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8377087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34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K00000015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한화생명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강동훈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galaxyhero77@kbanknow.com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2024.12.30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반려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규정 위반 사용 목적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3953355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33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K00000016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NH</a:t>
                      </a: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투자증권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조민지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novaexplorer81@kbanknow.com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2024.12.30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0974173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32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K00000018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하나투자증권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한승주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pixelpioneer23@kbanknow.com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2024.12.30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신청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신규 앱 개발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694502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31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K00000019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한화투자증권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조민지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novaexplorer81@kbanknow.com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2024.12.30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반려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이용 근거 불 충분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9051752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K00000020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IBK</a:t>
                      </a: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투자증권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한승주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pixelpioneer23@kbanknow.com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2024.12.30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866461"/>
                  </a:ext>
                </a:extLst>
              </a:tr>
              <a:tr h="272298">
                <a:tc gridSpan="10"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Webdings" pitchFamily="18" charset="2"/>
                        </a:rPr>
                        <a:t>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8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◀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</a:t>
                      </a:r>
                      <a:r>
                        <a:rPr lang="en-US" altLang="ko-KR" sz="900" b="1" u="sng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2   3   4   5   6   7   8   9   10   </a:t>
                      </a:r>
                      <a:r>
                        <a:rPr lang="en-US" altLang="ko-KR" sz="8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▶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Webdings" pitchFamily="18" charset="2"/>
                        </a:rPr>
                        <a:t>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9253528"/>
                  </a:ext>
                </a:extLst>
              </a:tr>
            </a:tbl>
          </a:graphicData>
        </a:graphic>
      </p:graphicFrame>
      <p:sp>
        <p:nvSpPr>
          <p:cNvPr id="45" name="TextBox 11"/>
          <p:cNvSpPr txBox="1">
            <a:spLocks noChangeArrowheads="1"/>
          </p:cNvSpPr>
          <p:nvPr/>
        </p:nvSpPr>
        <p:spPr bwMode="auto">
          <a:xfrm>
            <a:off x="193280" y="6271999"/>
            <a:ext cx="9540000" cy="19562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Footer</a:t>
            </a:r>
          </a:p>
        </p:txBody>
      </p:sp>
      <p:sp>
        <p:nvSpPr>
          <p:cNvPr id="50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0527" y="2374626"/>
            <a:ext cx="880373" cy="239372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검색</a:t>
            </a:r>
          </a:p>
        </p:txBody>
      </p:sp>
      <p:sp>
        <p:nvSpPr>
          <p:cNvPr id="51" name="모서리가 둥근 직사각형 62"/>
          <p:cNvSpPr>
            <a:spLocks noChangeArrowheads="1"/>
          </p:cNvSpPr>
          <p:nvPr/>
        </p:nvSpPr>
        <p:spPr bwMode="auto">
          <a:xfrm>
            <a:off x="6280541" y="2376918"/>
            <a:ext cx="2281735" cy="23708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검색</a:t>
            </a:r>
          </a:p>
        </p:txBody>
      </p:sp>
      <p:sp>
        <p:nvSpPr>
          <p:cNvPr id="53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59869" y="3260808"/>
            <a:ext cx="684334" cy="20584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변경</a:t>
            </a:r>
            <a:endParaRPr lang="ko-KR" altLang="en-US" sz="9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5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59869" y="4066152"/>
            <a:ext cx="684334" cy="20584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변경</a:t>
            </a:r>
          </a:p>
        </p:txBody>
      </p:sp>
      <p:sp>
        <p:nvSpPr>
          <p:cNvPr id="56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59869" y="4896662"/>
            <a:ext cx="684334" cy="20584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변경</a:t>
            </a:r>
          </a:p>
        </p:txBody>
      </p:sp>
      <p:sp>
        <p:nvSpPr>
          <p:cNvPr id="57" name="모서리가 둥근 직사각형 62"/>
          <p:cNvSpPr>
            <a:spLocks noChangeArrowheads="1"/>
          </p:cNvSpPr>
          <p:nvPr/>
        </p:nvSpPr>
        <p:spPr bwMode="auto">
          <a:xfrm>
            <a:off x="405091" y="2374626"/>
            <a:ext cx="938382" cy="23937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ko-KR" altLang="en-US" sz="8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승인 상태     </a:t>
            </a:r>
            <a:r>
              <a:rPr kumimoji="1" lang="ko-KR" altLang="en-US" sz="8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▼</a:t>
            </a:r>
            <a:endParaRPr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07368" y="1967593"/>
            <a:ext cx="17459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법인회원</a:t>
            </a:r>
            <a:r>
              <a:rPr lang="ko-KR" altLang="en-US" sz="14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승인 목록</a:t>
            </a:r>
          </a:p>
        </p:txBody>
      </p:sp>
      <p:sp>
        <p:nvSpPr>
          <p:cNvPr id="59" name="Oval 83"/>
          <p:cNvSpPr>
            <a:spLocks noChangeArrowheads="1"/>
          </p:cNvSpPr>
          <p:nvPr/>
        </p:nvSpPr>
        <p:spPr bwMode="auto">
          <a:xfrm>
            <a:off x="6145533" y="242973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2</a:t>
            </a:r>
          </a:p>
        </p:txBody>
      </p:sp>
      <p:sp>
        <p:nvSpPr>
          <p:cNvPr id="61" name="Oval 83"/>
          <p:cNvSpPr>
            <a:spLocks noChangeArrowheads="1"/>
          </p:cNvSpPr>
          <p:nvPr/>
        </p:nvSpPr>
        <p:spPr bwMode="auto">
          <a:xfrm>
            <a:off x="8569480" y="242973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3</a:t>
            </a:r>
          </a:p>
        </p:txBody>
      </p:sp>
      <p:sp>
        <p:nvSpPr>
          <p:cNvPr id="62" name="Oval 83"/>
          <p:cNvSpPr>
            <a:spLocks noChangeArrowheads="1"/>
          </p:cNvSpPr>
          <p:nvPr/>
        </p:nvSpPr>
        <p:spPr bwMode="auto">
          <a:xfrm>
            <a:off x="279144" y="242973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1</a:t>
            </a:r>
          </a:p>
        </p:txBody>
      </p:sp>
      <p:sp>
        <p:nvSpPr>
          <p:cNvPr id="63" name="Rectangle 88"/>
          <p:cNvSpPr>
            <a:spLocks noChangeArrowheads="1"/>
          </p:cNvSpPr>
          <p:nvPr/>
        </p:nvSpPr>
        <p:spPr bwMode="auto">
          <a:xfrm>
            <a:off x="394590" y="2667812"/>
            <a:ext cx="9176637" cy="2993436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4" name="Oval 83"/>
          <p:cNvSpPr>
            <a:spLocks noChangeArrowheads="1"/>
          </p:cNvSpPr>
          <p:nvPr/>
        </p:nvSpPr>
        <p:spPr bwMode="auto">
          <a:xfrm>
            <a:off x="280455" y="2653780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4</a:t>
            </a:r>
          </a:p>
        </p:txBody>
      </p:sp>
      <p:sp>
        <p:nvSpPr>
          <p:cNvPr id="65" name="Rectangle 88"/>
          <p:cNvSpPr>
            <a:spLocks noChangeArrowheads="1"/>
          </p:cNvSpPr>
          <p:nvPr/>
        </p:nvSpPr>
        <p:spPr bwMode="auto">
          <a:xfrm>
            <a:off x="437291" y="2945834"/>
            <a:ext cx="8256824" cy="274291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6" name="Oval 83"/>
          <p:cNvSpPr>
            <a:spLocks noChangeArrowheads="1"/>
          </p:cNvSpPr>
          <p:nvPr/>
        </p:nvSpPr>
        <p:spPr bwMode="auto">
          <a:xfrm>
            <a:off x="280455" y="295595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5</a:t>
            </a:r>
          </a:p>
        </p:txBody>
      </p:sp>
      <p:sp>
        <p:nvSpPr>
          <p:cNvPr id="67" name="Oval 83"/>
          <p:cNvSpPr>
            <a:spLocks noChangeArrowheads="1"/>
          </p:cNvSpPr>
          <p:nvPr/>
        </p:nvSpPr>
        <p:spPr bwMode="auto">
          <a:xfrm>
            <a:off x="8620121" y="3301902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6</a:t>
            </a:r>
          </a:p>
        </p:txBody>
      </p:sp>
      <p:sp>
        <p:nvSpPr>
          <p:cNvPr id="34" name="모서리가 둥근 직사각형 62"/>
          <p:cNvSpPr>
            <a:spLocks noChangeArrowheads="1"/>
          </p:cNvSpPr>
          <p:nvPr/>
        </p:nvSpPr>
        <p:spPr bwMode="auto">
          <a:xfrm>
            <a:off x="2589130" y="2374625"/>
            <a:ext cx="1519431" cy="23937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ko-KR" altLang="en-US" sz="8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전체 </a:t>
            </a:r>
            <a:r>
              <a:rPr kumimoji="1" lang="ko-KR" altLang="en-US" sz="8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법인                    </a:t>
            </a:r>
            <a:r>
              <a:rPr kumimoji="1" lang="ko-KR" altLang="en-US" sz="8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▼</a:t>
            </a:r>
            <a:endParaRPr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5" name="모서리가 둥근 직사각형 62"/>
          <p:cNvSpPr>
            <a:spLocks noChangeArrowheads="1"/>
          </p:cNvSpPr>
          <p:nvPr/>
        </p:nvSpPr>
        <p:spPr bwMode="auto">
          <a:xfrm>
            <a:off x="1421010" y="2374625"/>
            <a:ext cx="1097073" cy="23937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ko-KR" altLang="en-US" sz="8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전체 이름         </a:t>
            </a:r>
            <a:r>
              <a:rPr kumimoji="1" lang="ko-KR" altLang="en-US" sz="8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▼</a:t>
            </a:r>
            <a:endParaRPr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7" name="Oval 83"/>
          <p:cNvSpPr>
            <a:spLocks noChangeArrowheads="1"/>
          </p:cNvSpPr>
          <p:nvPr/>
        </p:nvSpPr>
        <p:spPr bwMode="auto">
          <a:xfrm>
            <a:off x="1338008" y="242973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 smtClean="0">
                <a:solidFill>
                  <a:prstClr val="white"/>
                </a:solidFill>
                <a:ea typeface="맑은 고딕" panose="020B0503020000020004" pitchFamily="50" charset="-127"/>
              </a:rPr>
              <a:t>7</a:t>
            </a:r>
            <a:endParaRPr lang="en-US" altLang="ko-KR" sz="800" b="1" dirty="0">
              <a:solidFill>
                <a:prstClr val="white"/>
              </a:solidFill>
              <a:ea typeface="맑은 고딕" panose="020B0503020000020004" pitchFamily="50" charset="-127"/>
            </a:endParaRPr>
          </a:p>
        </p:txBody>
      </p:sp>
      <p:sp>
        <p:nvSpPr>
          <p:cNvPr id="38" name="Oval 83"/>
          <p:cNvSpPr>
            <a:spLocks noChangeArrowheads="1"/>
          </p:cNvSpPr>
          <p:nvPr/>
        </p:nvSpPr>
        <p:spPr bwMode="auto">
          <a:xfrm>
            <a:off x="2545126" y="242973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 smtClean="0">
                <a:solidFill>
                  <a:prstClr val="white"/>
                </a:solidFill>
                <a:ea typeface="맑은 고딕" panose="020B0503020000020004" pitchFamily="50" charset="-127"/>
              </a:rPr>
              <a:t>8</a:t>
            </a:r>
            <a:endParaRPr lang="en-US" altLang="ko-KR" sz="800" b="1" dirty="0">
              <a:solidFill>
                <a:prstClr val="white"/>
              </a:solidFill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59604529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/>
              <a:t>KAPSY201P1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ko-KR" altLang="en-US" dirty="0"/>
              <a:t>승인 상태 변경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ko-KR" altLang="en-US" dirty="0"/>
              <a:t>승인 상태 변경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2"/>
          </p:nvPr>
        </p:nvSpPr>
        <p:spPr>
          <a:xfrm>
            <a:off x="7320138" y="832006"/>
            <a:ext cx="1944214" cy="212802"/>
          </a:xfrm>
        </p:spPr>
        <p:txBody>
          <a:bodyPr/>
          <a:lstStyle/>
          <a:p>
            <a:r>
              <a:rPr lang="en-US" altLang="ko-KR" dirty="0"/>
              <a:t>/</a:t>
            </a:r>
            <a:r>
              <a:rPr lang="ko-KR" altLang="en-US" dirty="0"/>
              <a:t>시스템관리</a:t>
            </a:r>
            <a:r>
              <a:rPr lang="en-US" altLang="ko-KR" dirty="0"/>
              <a:t>/</a:t>
            </a:r>
            <a:r>
              <a:rPr lang="ko-KR" altLang="en-US" dirty="0" err="1"/>
              <a:t>승인관리</a:t>
            </a:r>
            <a:r>
              <a:rPr lang="en-US" altLang="ko-KR" dirty="0"/>
              <a:t>/</a:t>
            </a:r>
            <a:r>
              <a:rPr lang="ko-KR" altLang="en-US" dirty="0" err="1"/>
              <a:t>승인목록</a:t>
            </a:r>
            <a:r>
              <a:rPr lang="en-US" altLang="ko-KR" dirty="0"/>
              <a:t>/</a:t>
            </a:r>
            <a:r>
              <a:rPr lang="ko-KR" altLang="en-US" dirty="0"/>
              <a:t>승인상태변경</a:t>
            </a:r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ko-KR" dirty="0"/>
              <a:t>Popup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50F983-0FBA-4A9B-89C9-6D8B392D2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6562815"/>
              </p:ext>
            </p:extLst>
          </p:nvPr>
        </p:nvGraphicFramePr>
        <p:xfrm>
          <a:off x="9774650" y="1343214"/>
          <a:ext cx="2259242" cy="3596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90">
                  <a:extLst>
                    <a:ext uri="{9D8B030D-6E8A-4147-A177-3AD203B41FA5}">
                      <a16:colId xmlns:a16="http://schemas.microsoft.com/office/drawing/2014/main" val="2853012212"/>
                    </a:ext>
                  </a:extLst>
                </a:gridCol>
                <a:gridCol w="1977452">
                  <a:extLst>
                    <a:ext uri="{9D8B030D-6E8A-4147-A177-3AD203B41FA5}">
                      <a16:colId xmlns:a16="http://schemas.microsoft.com/office/drawing/2014/main" val="4172672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6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권한을 부여 할 계정 이름</a:t>
                      </a: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</a:t>
                      </a:r>
                      <a:r>
                        <a:rPr lang="ko-KR" altLang="en-US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아이디 노출</a:t>
                      </a:r>
                      <a:endParaRPr lang="en-US" altLang="ko-KR" sz="700" b="0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004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(Dropdown)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권한 선택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 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기본 상태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 거절 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하단에 승인 거절 사유 입력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95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 시</a:t>
                      </a: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상태 </a:t>
                      </a:r>
                      <a:r>
                        <a:rPr lang="ko-KR" altLang="en-US" sz="700" b="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병경</a:t>
                      </a: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프로세스 실행</a:t>
                      </a: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</a:t>
                      </a:r>
                      <a:endParaRPr lang="en-US" altLang="ko-KR" sz="700" b="0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 </a:t>
                      </a: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Alert “{</a:t>
                      </a:r>
                      <a:r>
                        <a:rPr lang="ko-KR" altLang="en-US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우리회사 주식회사</a:t>
                      </a: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}</a:t>
                      </a:r>
                      <a:r>
                        <a:rPr lang="ko-KR" altLang="en-US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의 사용을 승인합니다</a:t>
                      </a: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.”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 거절 </a:t>
                      </a: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Alert “{</a:t>
                      </a: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우리회사 주식회사</a:t>
                      </a: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]</a:t>
                      </a: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의 사용 승인을 거절하였습니다</a:t>
                      </a: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..”</a:t>
                      </a: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83266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06602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15365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9745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8689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0093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91272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761021"/>
                  </a:ext>
                </a:extLst>
              </a:tr>
            </a:tbl>
          </a:graphicData>
        </a:graphic>
      </p:graphicFrame>
      <p:sp>
        <p:nvSpPr>
          <p:cNvPr id="60" name="직사각형 59"/>
          <p:cNvSpPr/>
          <p:nvPr/>
        </p:nvSpPr>
        <p:spPr>
          <a:xfrm>
            <a:off x="559970" y="1772816"/>
            <a:ext cx="5464816" cy="310009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57263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100" b="1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승인 상태 변경</a:t>
            </a:r>
            <a:endParaRPr kumimoji="1" lang="en-US" altLang="ko-KR" sz="11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1" name="Rectangle 92"/>
          <p:cNvSpPr>
            <a:spLocks noChangeArrowheads="1"/>
          </p:cNvSpPr>
          <p:nvPr/>
        </p:nvSpPr>
        <p:spPr bwMode="auto">
          <a:xfrm>
            <a:off x="551384" y="1772816"/>
            <a:ext cx="5473402" cy="4032448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89987" tIns="46793" rIns="89987" bIns="46793" anchor="ctr"/>
          <a:lstStyle/>
          <a:p>
            <a:pPr defTabSz="957263" fontAlgn="base">
              <a:spcBef>
                <a:spcPct val="0"/>
              </a:spcBef>
              <a:spcAft>
                <a:spcPct val="0"/>
              </a:spcAft>
            </a:pPr>
            <a:endParaRPr lang="ko-KR" altLang="en-US" sz="19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783973" y="1789320"/>
            <a:ext cx="166712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lvl1pPr eaLnBrk="0" hangingPunct="0"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defTabSz="957263"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ko-KR" sz="1800" dirty="0">
                <a:solidFill>
                  <a:prstClr val="black"/>
                </a:solidFill>
                <a:ea typeface="맑은 고딕" panose="020B0503020000020004" pitchFamily="50" charset="-127"/>
              </a:rPr>
              <a:t>×</a:t>
            </a:r>
          </a:p>
        </p:txBody>
      </p:sp>
      <p:sp>
        <p:nvSpPr>
          <p:cNvPr id="69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6672" y="5187373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취소</a:t>
            </a:r>
          </a:p>
        </p:txBody>
      </p:sp>
      <p:sp>
        <p:nvSpPr>
          <p:cNvPr id="70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0490" y="5187373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상태 변경</a:t>
            </a:r>
          </a:p>
        </p:txBody>
      </p:sp>
      <p:sp>
        <p:nvSpPr>
          <p:cNvPr id="75" name="Oval 83"/>
          <p:cNvSpPr>
            <a:spLocks noChangeArrowheads="1"/>
          </p:cNvSpPr>
          <p:nvPr/>
        </p:nvSpPr>
        <p:spPr bwMode="auto">
          <a:xfrm>
            <a:off x="3225767" y="5273950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3</a:t>
            </a:r>
          </a:p>
        </p:txBody>
      </p:sp>
      <p:sp>
        <p:nvSpPr>
          <p:cNvPr id="76" name="모서리가 둥근 직사각형 62"/>
          <p:cNvSpPr>
            <a:spLocks noChangeArrowheads="1"/>
          </p:cNvSpPr>
          <p:nvPr/>
        </p:nvSpPr>
        <p:spPr bwMode="auto">
          <a:xfrm>
            <a:off x="2585152" y="3724397"/>
            <a:ext cx="1423410" cy="26878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ko-KR" altLang="en-US" sz="8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승인                    ▼</a:t>
            </a:r>
            <a:endParaRPr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9" name="직사각형 78"/>
          <p:cNvSpPr/>
          <p:nvPr/>
        </p:nvSpPr>
        <p:spPr>
          <a:xfrm>
            <a:off x="2398257" y="3239514"/>
            <a:ext cx="177965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우리회사 주식회사</a:t>
            </a:r>
            <a:r>
              <a:rPr lang="ko-KR" altLang="en-US" sz="1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</a:t>
            </a:r>
            <a:endParaRPr lang="en-US" altLang="ko-KR" sz="11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sz="1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승인 상태를 변경 합니다</a:t>
            </a:r>
            <a:r>
              <a:rPr lang="en-US" altLang="ko-KR" sz="1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11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0" name="Rectangle 88"/>
          <p:cNvSpPr>
            <a:spLocks noChangeArrowheads="1"/>
          </p:cNvSpPr>
          <p:nvPr/>
        </p:nvSpPr>
        <p:spPr bwMode="auto">
          <a:xfrm>
            <a:off x="2585153" y="3256601"/>
            <a:ext cx="1278600" cy="210432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1" name="Oval 83"/>
          <p:cNvSpPr>
            <a:spLocks noChangeArrowheads="1"/>
          </p:cNvSpPr>
          <p:nvPr/>
        </p:nvSpPr>
        <p:spPr bwMode="auto">
          <a:xfrm>
            <a:off x="2460518" y="3295657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1</a:t>
            </a:r>
          </a:p>
        </p:txBody>
      </p:sp>
      <p:sp>
        <p:nvSpPr>
          <p:cNvPr id="82" name="Oval 83"/>
          <p:cNvSpPr>
            <a:spLocks noChangeArrowheads="1"/>
          </p:cNvSpPr>
          <p:nvPr/>
        </p:nvSpPr>
        <p:spPr bwMode="auto">
          <a:xfrm>
            <a:off x="2460517" y="3796961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2</a:t>
            </a:r>
          </a:p>
        </p:txBody>
      </p:sp>
      <p:sp>
        <p:nvSpPr>
          <p:cNvPr id="83" name="모서리가 둥근 직사각형 62"/>
          <p:cNvSpPr>
            <a:spLocks noChangeArrowheads="1"/>
          </p:cNvSpPr>
          <p:nvPr/>
        </p:nvSpPr>
        <p:spPr bwMode="auto">
          <a:xfrm>
            <a:off x="7158069" y="2348880"/>
            <a:ext cx="1423410" cy="26878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ko-KR" altLang="en-US" sz="8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승인                     ▼</a:t>
            </a:r>
            <a:endParaRPr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4" name="Rectangle 88"/>
          <p:cNvSpPr>
            <a:spLocks noChangeArrowheads="1"/>
          </p:cNvSpPr>
          <p:nvPr/>
        </p:nvSpPr>
        <p:spPr bwMode="auto">
          <a:xfrm>
            <a:off x="7077510" y="2148008"/>
            <a:ext cx="1592727" cy="670022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7265125" y="1812403"/>
            <a:ext cx="59182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Case 1</a:t>
            </a:r>
            <a:endParaRPr lang="ko-KR" altLang="en-US" sz="105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6" name="모서리가 둥근 직사각형 62"/>
          <p:cNvSpPr>
            <a:spLocks noChangeArrowheads="1"/>
          </p:cNvSpPr>
          <p:nvPr/>
        </p:nvSpPr>
        <p:spPr bwMode="auto">
          <a:xfrm>
            <a:off x="7158069" y="3620187"/>
            <a:ext cx="1423410" cy="26878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ko-KR" altLang="en-US" sz="8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승인 거절                   ▼</a:t>
            </a:r>
            <a:endParaRPr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7" name="Rectangle 88"/>
          <p:cNvSpPr>
            <a:spLocks noChangeArrowheads="1"/>
          </p:cNvSpPr>
          <p:nvPr/>
        </p:nvSpPr>
        <p:spPr bwMode="auto">
          <a:xfrm>
            <a:off x="7077511" y="3419314"/>
            <a:ext cx="1592726" cy="1713041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7265125" y="3083710"/>
            <a:ext cx="6030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Case 2</a:t>
            </a:r>
            <a:endParaRPr lang="ko-KR" altLang="en-US" sz="105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7" name="모서리가 둥근 직사각형 62"/>
          <p:cNvSpPr>
            <a:spLocks noChangeArrowheads="1"/>
          </p:cNvSpPr>
          <p:nvPr/>
        </p:nvSpPr>
        <p:spPr bwMode="auto">
          <a:xfrm>
            <a:off x="7158069" y="3988148"/>
            <a:ext cx="1423410" cy="92818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t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승인 거절 사유를 입력 해 주세요</a:t>
            </a:r>
            <a:r>
              <a:rPr lang="en-US" altLang="ko-KR" sz="80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800" dirty="0">
              <a:solidFill>
                <a:schemeClr val="bg1">
                  <a:lumMod val="6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80561486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 dirty="0"/>
              <a:t>UI </a:t>
            </a:r>
            <a:r>
              <a:rPr lang="ko-KR" altLang="en-US" b="1" dirty="0"/>
              <a:t>공통 표준 정의</a:t>
            </a:r>
          </a:p>
        </p:txBody>
      </p:sp>
    </p:spTree>
    <p:extLst>
      <p:ext uri="{BB962C8B-B14F-4D97-AF65-F5344CB8AC3E}">
        <p14:creationId xmlns:p14="http://schemas.microsoft.com/office/powerpoint/2010/main" val="2306111946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Box 92"/>
          <p:cNvSpPr txBox="1"/>
          <p:nvPr/>
        </p:nvSpPr>
        <p:spPr>
          <a:xfrm>
            <a:off x="2013925" y="2211159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거절사유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4" name="모서리가 둥근 직사각형 62"/>
          <p:cNvSpPr>
            <a:spLocks noChangeArrowheads="1"/>
          </p:cNvSpPr>
          <p:nvPr/>
        </p:nvSpPr>
        <p:spPr bwMode="auto">
          <a:xfrm>
            <a:off x="3288254" y="2204639"/>
            <a:ext cx="4417519" cy="25902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lvl="0" defTabSz="1033463" fontAlgn="base">
              <a:spcBef>
                <a:spcPct val="20000"/>
              </a:spcBef>
              <a:spcAft>
                <a:spcPct val="0"/>
              </a:spcAft>
            </a:pPr>
            <a:r>
              <a:rPr kumimoji="1" lang="ko-KR" altLang="en-US" sz="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입력된 정보와 사업자 등록증 상 정보 다름</a:t>
            </a:r>
            <a:endParaRPr kumimoji="1"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5" name="Rectangle 88"/>
          <p:cNvSpPr>
            <a:spLocks noChangeArrowheads="1"/>
          </p:cNvSpPr>
          <p:nvPr/>
        </p:nvSpPr>
        <p:spPr bwMode="auto">
          <a:xfrm>
            <a:off x="2034193" y="2185778"/>
            <a:ext cx="5717991" cy="274291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6" name="Oval 83"/>
          <p:cNvSpPr>
            <a:spLocks noChangeArrowheads="1"/>
          </p:cNvSpPr>
          <p:nvPr/>
        </p:nvSpPr>
        <p:spPr bwMode="auto">
          <a:xfrm>
            <a:off x="1877357" y="2187194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1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2013925" y="1817147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승인상태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4" name="모서리가 둥근 직사각형 62"/>
          <p:cNvSpPr>
            <a:spLocks noChangeArrowheads="1"/>
          </p:cNvSpPr>
          <p:nvPr/>
        </p:nvSpPr>
        <p:spPr bwMode="auto">
          <a:xfrm>
            <a:off x="3288254" y="1832730"/>
            <a:ext cx="4417467" cy="268787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반려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텍스트 개체 틀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/>
              <a:t>KAPSY202P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ko-KR" altLang="en-US" dirty="0"/>
              <a:t>승인 상세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ko-KR" altLang="en-US" dirty="0"/>
              <a:t>승인 상세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2"/>
          </p:nvPr>
        </p:nvSpPr>
        <p:spPr>
          <a:xfrm>
            <a:off x="7320138" y="832006"/>
            <a:ext cx="1944214" cy="212802"/>
          </a:xfrm>
        </p:spPr>
        <p:txBody>
          <a:bodyPr/>
          <a:lstStyle/>
          <a:p>
            <a:r>
              <a:rPr lang="en-US" altLang="ko-KR" dirty="0"/>
              <a:t>/</a:t>
            </a:r>
            <a:r>
              <a:rPr lang="ko-KR" altLang="en-US" dirty="0"/>
              <a:t>시스템관리</a:t>
            </a:r>
            <a:r>
              <a:rPr lang="en-US" altLang="ko-KR" dirty="0"/>
              <a:t>/</a:t>
            </a:r>
            <a:r>
              <a:rPr lang="ko-KR" altLang="en-US" dirty="0" err="1"/>
              <a:t>승인관리</a:t>
            </a:r>
            <a:r>
              <a:rPr lang="en-US" altLang="ko-KR" dirty="0"/>
              <a:t>/</a:t>
            </a:r>
            <a:r>
              <a:rPr lang="ko-KR" altLang="en-US" dirty="0" err="1"/>
              <a:t>승인목록</a:t>
            </a:r>
            <a:r>
              <a:rPr lang="en-US" altLang="ko-KR" dirty="0"/>
              <a:t>/</a:t>
            </a:r>
            <a:r>
              <a:rPr lang="ko-KR" altLang="en-US" dirty="0" err="1"/>
              <a:t>승인정보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ko-KR" dirty="0"/>
              <a:t>Popup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50F983-0FBA-4A9B-89C9-6D8B392D2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6426313"/>
              </p:ext>
            </p:extLst>
          </p:nvPr>
        </p:nvGraphicFramePr>
        <p:xfrm>
          <a:off x="9774650" y="1343214"/>
          <a:ext cx="2259242" cy="268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90">
                  <a:extLst>
                    <a:ext uri="{9D8B030D-6E8A-4147-A177-3AD203B41FA5}">
                      <a16:colId xmlns:a16="http://schemas.microsoft.com/office/drawing/2014/main" val="2853012212"/>
                    </a:ext>
                  </a:extLst>
                </a:gridCol>
                <a:gridCol w="1977452">
                  <a:extLst>
                    <a:ext uri="{9D8B030D-6E8A-4147-A177-3AD203B41FA5}">
                      <a16:colId xmlns:a16="http://schemas.microsoft.com/office/drawing/2014/main" val="4172672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6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 거절된 건일 경우 해당 항목 노출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004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95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83266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06602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15365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9745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8689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0093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91272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761021"/>
                  </a:ext>
                </a:extLst>
              </a:tr>
            </a:tbl>
          </a:graphicData>
        </a:graphic>
      </p:graphicFrame>
      <p:sp>
        <p:nvSpPr>
          <p:cNvPr id="28" name="직사각형 27"/>
          <p:cNvSpPr/>
          <p:nvPr/>
        </p:nvSpPr>
        <p:spPr>
          <a:xfrm>
            <a:off x="1963729" y="1412776"/>
            <a:ext cx="5968078" cy="310009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57263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100" b="1" dirty="0" err="1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승인정보</a:t>
            </a:r>
            <a:endParaRPr kumimoji="1" lang="en-US" altLang="ko-KR" sz="11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9" name="Rectangle 92"/>
          <p:cNvSpPr>
            <a:spLocks noChangeArrowheads="1"/>
          </p:cNvSpPr>
          <p:nvPr/>
        </p:nvSpPr>
        <p:spPr bwMode="auto">
          <a:xfrm>
            <a:off x="1955143" y="1412776"/>
            <a:ext cx="5976664" cy="4896544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89987" tIns="46793" rIns="89987" bIns="46793" anchor="ctr"/>
          <a:lstStyle/>
          <a:p>
            <a:pPr defTabSz="957263" fontAlgn="base">
              <a:spcBef>
                <a:spcPct val="0"/>
              </a:spcBef>
              <a:spcAft>
                <a:spcPct val="0"/>
              </a:spcAft>
            </a:pPr>
            <a:endParaRPr lang="ko-KR" altLang="en-US" sz="19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705723" y="1429280"/>
            <a:ext cx="166712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lvl1pPr eaLnBrk="0" hangingPunct="0"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defTabSz="957263"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ko-KR" sz="1800" dirty="0">
                <a:solidFill>
                  <a:prstClr val="black"/>
                </a:solidFill>
                <a:ea typeface="맑은 고딕" panose="020B0503020000020004" pitchFamily="50" charset="-127"/>
              </a:rPr>
              <a:t>×</a:t>
            </a:r>
          </a:p>
        </p:txBody>
      </p:sp>
      <p:sp>
        <p:nvSpPr>
          <p:cNvPr id="33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9833" y="5798255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확인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2013925" y="2883890"/>
            <a:ext cx="117532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사업자 등록번호</a:t>
            </a:r>
          </a:p>
        </p:txBody>
      </p:sp>
      <p:sp>
        <p:nvSpPr>
          <p:cNvPr id="46" name="모서리가 둥근 직사각형 62"/>
          <p:cNvSpPr>
            <a:spLocks noChangeArrowheads="1"/>
          </p:cNvSpPr>
          <p:nvPr/>
        </p:nvSpPr>
        <p:spPr bwMode="auto">
          <a:xfrm>
            <a:off x="3288254" y="2867012"/>
            <a:ext cx="1027379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123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7" name="모서리가 둥근 직사각형 62"/>
          <p:cNvSpPr>
            <a:spLocks noChangeArrowheads="1"/>
          </p:cNvSpPr>
          <p:nvPr/>
        </p:nvSpPr>
        <p:spPr bwMode="auto">
          <a:xfrm>
            <a:off x="4569256" y="2867012"/>
            <a:ext cx="864096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12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8" name="모서리가 둥근 직사각형 62"/>
          <p:cNvSpPr>
            <a:spLocks noChangeArrowheads="1"/>
          </p:cNvSpPr>
          <p:nvPr/>
        </p:nvSpPr>
        <p:spPr bwMode="auto">
          <a:xfrm>
            <a:off x="5686976" y="2867012"/>
            <a:ext cx="2018747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12345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322860" y="2856156"/>
            <a:ext cx="2423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447807" y="2856156"/>
            <a:ext cx="2423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013925" y="3535967"/>
            <a:ext cx="58862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법인명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7" name="모서리가 둥근 직사각형 62"/>
          <p:cNvSpPr>
            <a:spLocks noChangeArrowheads="1"/>
          </p:cNvSpPr>
          <p:nvPr/>
        </p:nvSpPr>
        <p:spPr bwMode="auto">
          <a:xfrm>
            <a:off x="3288254" y="3529447"/>
            <a:ext cx="4417519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주식회사 케이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2013925" y="3216286"/>
            <a:ext cx="10406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법인 등록번호</a:t>
            </a:r>
          </a:p>
        </p:txBody>
      </p:sp>
      <p:sp>
        <p:nvSpPr>
          <p:cNvPr id="69" name="모서리가 둥근 직사각형 62"/>
          <p:cNvSpPr>
            <a:spLocks noChangeArrowheads="1"/>
          </p:cNvSpPr>
          <p:nvPr/>
        </p:nvSpPr>
        <p:spPr bwMode="auto">
          <a:xfrm>
            <a:off x="3288254" y="3199408"/>
            <a:ext cx="1726844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123456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0" name="모서리가 둥근 직사각형 62"/>
          <p:cNvSpPr>
            <a:spLocks noChangeArrowheads="1"/>
          </p:cNvSpPr>
          <p:nvPr/>
        </p:nvSpPr>
        <p:spPr bwMode="auto">
          <a:xfrm>
            <a:off x="5254268" y="3199408"/>
            <a:ext cx="2451456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1234567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013925" y="3854255"/>
            <a:ext cx="90601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대표자 성명</a:t>
            </a:r>
          </a:p>
        </p:txBody>
      </p:sp>
      <p:sp>
        <p:nvSpPr>
          <p:cNvPr id="72" name="모서리가 둥근 직사각형 62"/>
          <p:cNvSpPr>
            <a:spLocks noChangeArrowheads="1"/>
          </p:cNvSpPr>
          <p:nvPr/>
        </p:nvSpPr>
        <p:spPr bwMode="auto">
          <a:xfrm>
            <a:off x="3288254" y="3847735"/>
            <a:ext cx="4417519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김대표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5027484" y="3193012"/>
            <a:ext cx="2423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013925" y="5153847"/>
            <a:ext cx="58862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가입일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2013925" y="4178839"/>
            <a:ext cx="10406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사업장 소재지</a:t>
            </a:r>
          </a:p>
        </p:txBody>
      </p:sp>
      <p:sp>
        <p:nvSpPr>
          <p:cNvPr id="76" name="모서리가 둥근 직사각형 62"/>
          <p:cNvSpPr>
            <a:spLocks noChangeArrowheads="1"/>
          </p:cNvSpPr>
          <p:nvPr/>
        </p:nvSpPr>
        <p:spPr bwMode="auto">
          <a:xfrm>
            <a:off x="3288254" y="4172319"/>
            <a:ext cx="4417519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서울 중구 을지로 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170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2013925" y="4504746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업태</a:t>
            </a:r>
          </a:p>
        </p:txBody>
      </p:sp>
      <p:sp>
        <p:nvSpPr>
          <p:cNvPr id="78" name="모서리가 둥근 직사각형 62"/>
          <p:cNvSpPr>
            <a:spLocks noChangeArrowheads="1"/>
          </p:cNvSpPr>
          <p:nvPr/>
        </p:nvSpPr>
        <p:spPr bwMode="auto">
          <a:xfrm>
            <a:off x="3288254" y="4498226"/>
            <a:ext cx="4417519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서비스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2013925" y="4829847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업종</a:t>
            </a:r>
          </a:p>
        </p:txBody>
      </p:sp>
      <p:sp>
        <p:nvSpPr>
          <p:cNvPr id="80" name="모서리가 둥근 직사각형 62"/>
          <p:cNvSpPr>
            <a:spLocks noChangeArrowheads="1"/>
          </p:cNvSpPr>
          <p:nvPr/>
        </p:nvSpPr>
        <p:spPr bwMode="auto">
          <a:xfrm>
            <a:off x="3288254" y="4823327"/>
            <a:ext cx="4417519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금융서비스</a:t>
            </a:r>
          </a:p>
        </p:txBody>
      </p:sp>
      <p:sp>
        <p:nvSpPr>
          <p:cNvPr id="81" name="모서리가 둥근 직사각형 62"/>
          <p:cNvSpPr>
            <a:spLocks noChangeArrowheads="1"/>
          </p:cNvSpPr>
          <p:nvPr/>
        </p:nvSpPr>
        <p:spPr bwMode="auto">
          <a:xfrm>
            <a:off x="3288254" y="5169430"/>
            <a:ext cx="1331185" cy="268787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2024/12/01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3" name="모서리가 둥근 직사각형 62"/>
          <p:cNvSpPr>
            <a:spLocks noChangeArrowheads="1"/>
          </p:cNvSpPr>
          <p:nvPr/>
        </p:nvSpPr>
        <p:spPr bwMode="auto">
          <a:xfrm>
            <a:off x="6374586" y="5165459"/>
            <a:ext cx="1331185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2024/12/01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013925" y="2540638"/>
            <a:ext cx="8563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제휴기관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ID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9" name="모서리가 둥근 직사각형 62"/>
          <p:cNvSpPr>
            <a:spLocks noChangeArrowheads="1"/>
          </p:cNvSpPr>
          <p:nvPr/>
        </p:nvSpPr>
        <p:spPr bwMode="auto">
          <a:xfrm>
            <a:off x="3288254" y="2534118"/>
            <a:ext cx="4417519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lvl="0" algn="ctr" defTabSz="1033463" fontAlgn="base">
              <a:spcBef>
                <a:spcPct val="20000"/>
              </a:spcBef>
              <a:spcAft>
                <a:spcPct val="0"/>
              </a:spcAft>
            </a:pPr>
            <a:r>
              <a:rPr kumimoji="1"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K00000011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4952237" y="5153847"/>
            <a:ext cx="58862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승인일</a:t>
            </a:r>
          </a:p>
        </p:txBody>
      </p:sp>
    </p:spTree>
    <p:extLst>
      <p:ext uri="{BB962C8B-B14F-4D97-AF65-F5344CB8AC3E}">
        <p14:creationId xmlns:p14="http://schemas.microsoft.com/office/powerpoint/2010/main" val="3579068373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 dirty="0" smtClean="0"/>
              <a:t>API</a:t>
            </a:r>
            <a:r>
              <a:rPr lang="ko-KR" altLang="en-US" b="1" dirty="0" smtClean="0"/>
              <a:t> 관리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1754989073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/>
              <a:t>KAPSY401U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ko-KR" dirty="0"/>
              <a:t>API</a:t>
            </a:r>
            <a:r>
              <a:rPr lang="ko-KR" altLang="en-US" dirty="0"/>
              <a:t> 목록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ko-KR" dirty="0"/>
              <a:t>API</a:t>
            </a:r>
            <a:r>
              <a:rPr lang="ko-KR" altLang="en-US" dirty="0"/>
              <a:t> 목록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2"/>
          </p:nvPr>
        </p:nvSpPr>
        <p:spPr>
          <a:xfrm>
            <a:off x="7320138" y="832006"/>
            <a:ext cx="1728190" cy="212802"/>
          </a:xfrm>
        </p:spPr>
        <p:txBody>
          <a:bodyPr/>
          <a:lstStyle/>
          <a:p>
            <a:r>
              <a:rPr lang="en-US" altLang="ko-KR" dirty="0"/>
              <a:t>/</a:t>
            </a:r>
            <a:r>
              <a:rPr lang="ko-KR" altLang="en-US" dirty="0"/>
              <a:t>시스템관리</a:t>
            </a:r>
            <a:r>
              <a:rPr lang="en-US" altLang="ko-KR" dirty="0"/>
              <a:t>/API</a:t>
            </a:r>
            <a:r>
              <a:rPr lang="ko-KR" altLang="en-US" dirty="0"/>
              <a:t>관리</a:t>
            </a:r>
            <a:r>
              <a:rPr lang="en-US" altLang="ko-KR" dirty="0"/>
              <a:t>/</a:t>
            </a:r>
            <a:r>
              <a:rPr lang="ko-KR" altLang="en-US" dirty="0" err="1"/>
              <a:t>인증키목록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50F983-0FBA-4A9B-89C9-6D8B392D2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6830608"/>
              </p:ext>
            </p:extLst>
          </p:nvPr>
        </p:nvGraphicFramePr>
        <p:xfrm>
          <a:off x="9774650" y="1343214"/>
          <a:ext cx="2259242" cy="3863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90">
                  <a:extLst>
                    <a:ext uri="{9D8B030D-6E8A-4147-A177-3AD203B41FA5}">
                      <a16:colId xmlns:a16="http://schemas.microsoft.com/office/drawing/2014/main" val="2853012212"/>
                    </a:ext>
                  </a:extLst>
                </a:gridCol>
                <a:gridCol w="1977452">
                  <a:extLst>
                    <a:ext uri="{9D8B030D-6E8A-4147-A177-3AD203B41FA5}">
                      <a16:colId xmlns:a16="http://schemas.microsoft.com/office/drawing/2014/main" val="4172672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6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(Dropdown)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선택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신청중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반려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004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(Text box) </a:t>
                      </a:r>
                      <a:r>
                        <a:rPr lang="ko-KR" altLang="en-US" sz="700" b="0" u="none" baseline="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검색어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입력란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95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 시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검색어로 사용자 목록 대상 검색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검색 영역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이름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이메일 아이디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소속 </a:t>
                      </a:r>
                      <a:r>
                        <a:rPr lang="ko-KR" altLang="en-US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</a:t>
                      </a: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API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명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83266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사용자 목록 리스트 노출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연번</a:t>
                      </a: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소속법인</a:t>
                      </a: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권한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인증키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API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명 승인여부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API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승인일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API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신청일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,, </a:t>
                      </a:r>
                      <a:r>
                        <a:rPr lang="ko-KR" altLang="en-US" sz="700" b="0" u="none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신청사유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액션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baseline="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신청중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승인거절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법인만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 버튼 노출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06602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행 클릭 시</a:t>
                      </a: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</a:t>
                      </a: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API </a:t>
                      </a:r>
                      <a:r>
                        <a:rPr lang="ko-KR" altLang="en-US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상세 보기 화면으로 이동 </a:t>
                      </a: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(KAPSY403P)</a:t>
                      </a: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15365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 시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API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 승인 화면으로 이동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(KAPSY402P)</a:t>
                      </a: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9745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8689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0093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91272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761021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93280" y="1385541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GNB</a:t>
            </a: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193280" y="1601728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Navigation</a:t>
            </a:r>
          </a:p>
        </p:txBody>
      </p:sp>
      <p:graphicFrame>
        <p:nvGraphicFramePr>
          <p:cNvPr id="44" name="Group 299">
            <a:extLst>
              <a:ext uri="{FF2B5EF4-FFF2-40B4-BE49-F238E27FC236}">
                <a16:creationId xmlns:a16="http://schemas.microsoft.com/office/drawing/2014/main" id="{14679276-1DD2-4555-B077-1F3EAE95D8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8200618"/>
              </p:ext>
            </p:extLst>
          </p:nvPr>
        </p:nvGraphicFramePr>
        <p:xfrm>
          <a:off x="407368" y="2681708"/>
          <a:ext cx="9125611" cy="3267576"/>
        </p:xfrm>
        <a:graphic>
          <a:graphicData uri="http://schemas.openxmlformats.org/drawingml/2006/table">
            <a:tbl>
              <a:tblPr/>
              <a:tblGrid>
                <a:gridCol w="229258">
                  <a:extLst>
                    <a:ext uri="{9D8B030D-6E8A-4147-A177-3AD203B41FA5}">
                      <a16:colId xmlns:a16="http://schemas.microsoft.com/office/drawing/2014/main" val="122619423"/>
                    </a:ext>
                  </a:extLst>
                </a:gridCol>
                <a:gridCol w="1059425">
                  <a:extLst>
                    <a:ext uri="{9D8B030D-6E8A-4147-A177-3AD203B41FA5}">
                      <a16:colId xmlns:a16="http://schemas.microsoft.com/office/drawing/2014/main" val="4291356159"/>
                    </a:ext>
                  </a:extLst>
                </a:gridCol>
                <a:gridCol w="1135099">
                  <a:extLst>
                    <a:ext uri="{9D8B030D-6E8A-4147-A177-3AD203B41FA5}">
                      <a16:colId xmlns:a16="http://schemas.microsoft.com/office/drawing/2014/main" val="2239749929"/>
                    </a:ext>
                  </a:extLst>
                </a:gridCol>
                <a:gridCol w="1135099">
                  <a:extLst>
                    <a:ext uri="{9D8B030D-6E8A-4147-A177-3AD203B41FA5}">
                      <a16:colId xmlns:a16="http://schemas.microsoft.com/office/drawing/2014/main" val="3813035075"/>
                    </a:ext>
                  </a:extLst>
                </a:gridCol>
                <a:gridCol w="1135099">
                  <a:extLst>
                    <a:ext uri="{9D8B030D-6E8A-4147-A177-3AD203B41FA5}">
                      <a16:colId xmlns:a16="http://schemas.microsoft.com/office/drawing/2014/main" val="3039118646"/>
                    </a:ext>
                  </a:extLst>
                </a:gridCol>
                <a:gridCol w="605386">
                  <a:extLst>
                    <a:ext uri="{9D8B030D-6E8A-4147-A177-3AD203B41FA5}">
                      <a16:colId xmlns:a16="http://schemas.microsoft.com/office/drawing/2014/main" val="873143233"/>
                    </a:ext>
                  </a:extLst>
                </a:gridCol>
                <a:gridCol w="832406">
                  <a:extLst>
                    <a:ext uri="{9D8B030D-6E8A-4147-A177-3AD203B41FA5}">
                      <a16:colId xmlns:a16="http://schemas.microsoft.com/office/drawing/2014/main" val="4081679463"/>
                    </a:ext>
                  </a:extLst>
                </a:gridCol>
                <a:gridCol w="983752">
                  <a:extLst>
                    <a:ext uri="{9D8B030D-6E8A-4147-A177-3AD203B41FA5}">
                      <a16:colId xmlns:a16="http://schemas.microsoft.com/office/drawing/2014/main" val="1614042156"/>
                    </a:ext>
                  </a:extLst>
                </a:gridCol>
                <a:gridCol w="1237404">
                  <a:extLst>
                    <a:ext uri="{9D8B030D-6E8A-4147-A177-3AD203B41FA5}">
                      <a16:colId xmlns:a16="http://schemas.microsoft.com/office/drawing/2014/main" val="21717450"/>
                    </a:ext>
                  </a:extLst>
                </a:gridCol>
                <a:gridCol w="772683">
                  <a:extLst>
                    <a:ext uri="{9D8B030D-6E8A-4147-A177-3AD203B41FA5}">
                      <a16:colId xmlns:a16="http://schemas.microsoft.com/office/drawing/2014/main" val="4153159501"/>
                    </a:ext>
                  </a:extLst>
                </a:gridCol>
              </a:tblGrid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No.</a:t>
                      </a:r>
                      <a:endParaRPr kumimoji="1" lang="ko-KR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dirty="0" err="1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제휴기관</a:t>
                      </a:r>
                      <a:r>
                        <a:rPr lang="en-US" altLang="ko-KR" sz="900" b="1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ID</a:t>
                      </a:r>
                      <a:endParaRPr lang="ko-KR" altLang="en-US" sz="900" b="1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소속 </a:t>
                      </a:r>
                      <a:r>
                        <a:rPr kumimoji="1" lang="ko-KR" alt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</a:t>
                      </a:r>
                      <a:endParaRPr kumimoji="1" lang="ko-KR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API</a:t>
                      </a: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명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신청명</a:t>
                      </a:r>
                      <a:endParaRPr kumimoji="1" lang="ko-KR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승인여부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API </a:t>
                      </a: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승인일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API</a:t>
                      </a: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신청일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9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신청사유</a:t>
                      </a:r>
                      <a:endParaRPr kumimoji="1" lang="ko-KR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</a:t>
                      </a:r>
                      <a:endParaRPr kumimoji="1" lang="ko-KR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39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K00000011</a:t>
                      </a:r>
                      <a:endParaRPr lang="ko-KR" altLang="en-US" sz="800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우리회사 주식회사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회원여부</a:t>
                      </a: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조회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우리앱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2024.12.30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신규 앱 개발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38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K00000011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우리회사 주식회사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회원정보 변경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우리앱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신청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2024.12.30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핀테크</a:t>
                      </a: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앱 개발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2544950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37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K00000011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우리회사 주식회사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원이체</a:t>
                      </a: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인증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우리앱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반려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2024.12.30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암호 화폐 서비스 개발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3921898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36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K00000011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우리회사 주식회사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잔액조회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우리앱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2024.12.30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신규 앱 개발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6187772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35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K00000011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우리회사 주식회사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거래내역조회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우리앱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신청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2024.12.30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핀테크</a:t>
                      </a: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앱 개발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8377087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34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K00000012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비씨카드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회원여부</a:t>
                      </a: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조회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비씨앱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반려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2024.12.30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암호 화폐 서비스 개발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3953355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33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K00000012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비씨카드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회원정보 변경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비씨앱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2024.12.30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신규 앱 개발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0974173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32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K00000012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비씨카드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원이체</a:t>
                      </a: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인증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비씨앱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신청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2024.12.30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핀테크</a:t>
                      </a: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앱 개발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694502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31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K00000012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비씨카드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잔액조회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비씨앱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반려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2024.12.30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암호 화폐 서비스 개발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9051752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K00000012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비씨카드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거래내역조회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비씨앱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2024.12.30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신규 앱 개발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866461"/>
                  </a:ext>
                </a:extLst>
              </a:tr>
              <a:tr h="272298">
                <a:tc gridSpan="10"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Webdings" pitchFamily="18" charset="2"/>
                        </a:rPr>
                        <a:t>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8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◀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</a:t>
                      </a:r>
                      <a:r>
                        <a:rPr lang="en-US" altLang="ko-KR" sz="900" b="1" u="sng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2   3   4   5   6   7   8   9   10   </a:t>
                      </a:r>
                      <a:r>
                        <a:rPr lang="en-US" altLang="ko-KR" sz="8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▶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Webdings" pitchFamily="18" charset="2"/>
                        </a:rPr>
                        <a:t>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9253528"/>
                  </a:ext>
                </a:extLst>
              </a:tr>
            </a:tbl>
          </a:graphicData>
        </a:graphic>
      </p:graphicFrame>
      <p:sp>
        <p:nvSpPr>
          <p:cNvPr id="45" name="TextBox 11"/>
          <p:cNvSpPr txBox="1">
            <a:spLocks noChangeArrowheads="1"/>
          </p:cNvSpPr>
          <p:nvPr/>
        </p:nvSpPr>
        <p:spPr bwMode="auto">
          <a:xfrm>
            <a:off x="193280" y="6271999"/>
            <a:ext cx="9540000" cy="19562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Footer</a:t>
            </a:r>
          </a:p>
        </p:txBody>
      </p:sp>
      <p:sp>
        <p:nvSpPr>
          <p:cNvPr id="50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0527" y="2374626"/>
            <a:ext cx="880373" cy="239372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검색</a:t>
            </a:r>
          </a:p>
        </p:txBody>
      </p:sp>
      <p:sp>
        <p:nvSpPr>
          <p:cNvPr id="51" name="모서리가 둥근 직사각형 62"/>
          <p:cNvSpPr>
            <a:spLocks noChangeArrowheads="1"/>
          </p:cNvSpPr>
          <p:nvPr/>
        </p:nvSpPr>
        <p:spPr bwMode="auto">
          <a:xfrm>
            <a:off x="6280541" y="2376918"/>
            <a:ext cx="2281735" cy="23708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검색</a:t>
            </a:r>
          </a:p>
        </p:txBody>
      </p:sp>
      <p:sp>
        <p:nvSpPr>
          <p:cNvPr id="53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93425" y="3260808"/>
            <a:ext cx="684334" cy="20584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변경</a:t>
            </a:r>
            <a:endParaRPr lang="ko-KR" altLang="en-US" sz="9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5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93425" y="4066152"/>
            <a:ext cx="684334" cy="20584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변경</a:t>
            </a:r>
          </a:p>
        </p:txBody>
      </p:sp>
      <p:sp>
        <p:nvSpPr>
          <p:cNvPr id="56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93425" y="4896662"/>
            <a:ext cx="684334" cy="20584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변경</a:t>
            </a:r>
          </a:p>
        </p:txBody>
      </p:sp>
      <p:sp>
        <p:nvSpPr>
          <p:cNvPr id="57" name="모서리가 둥근 직사각형 62"/>
          <p:cNvSpPr>
            <a:spLocks noChangeArrowheads="1"/>
          </p:cNvSpPr>
          <p:nvPr/>
        </p:nvSpPr>
        <p:spPr bwMode="auto">
          <a:xfrm>
            <a:off x="405090" y="2374626"/>
            <a:ext cx="1331185" cy="23937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ko-KR" altLang="en-US" sz="8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승인여부                </a:t>
            </a:r>
            <a:r>
              <a:rPr kumimoji="1" lang="ko-KR" altLang="en-US" sz="8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▼</a:t>
            </a:r>
            <a:endParaRPr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07368" y="1967593"/>
            <a:ext cx="8996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API</a:t>
            </a: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목록</a:t>
            </a:r>
          </a:p>
        </p:txBody>
      </p:sp>
      <p:sp>
        <p:nvSpPr>
          <p:cNvPr id="40" name="Oval 83"/>
          <p:cNvSpPr>
            <a:spLocks noChangeArrowheads="1"/>
          </p:cNvSpPr>
          <p:nvPr/>
        </p:nvSpPr>
        <p:spPr bwMode="auto">
          <a:xfrm>
            <a:off x="279144" y="242973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1</a:t>
            </a:r>
          </a:p>
        </p:txBody>
      </p:sp>
      <p:sp>
        <p:nvSpPr>
          <p:cNvPr id="41" name="Oval 83"/>
          <p:cNvSpPr>
            <a:spLocks noChangeArrowheads="1"/>
          </p:cNvSpPr>
          <p:nvPr/>
        </p:nvSpPr>
        <p:spPr bwMode="auto">
          <a:xfrm>
            <a:off x="6145533" y="242973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2</a:t>
            </a:r>
          </a:p>
        </p:txBody>
      </p:sp>
      <p:sp>
        <p:nvSpPr>
          <p:cNvPr id="42" name="Oval 83"/>
          <p:cNvSpPr>
            <a:spLocks noChangeArrowheads="1"/>
          </p:cNvSpPr>
          <p:nvPr/>
        </p:nvSpPr>
        <p:spPr bwMode="auto">
          <a:xfrm>
            <a:off x="8569480" y="242973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3</a:t>
            </a:r>
          </a:p>
        </p:txBody>
      </p:sp>
      <p:sp>
        <p:nvSpPr>
          <p:cNvPr id="46" name="Rectangle 88"/>
          <p:cNvSpPr>
            <a:spLocks noChangeArrowheads="1"/>
          </p:cNvSpPr>
          <p:nvPr/>
        </p:nvSpPr>
        <p:spPr bwMode="auto">
          <a:xfrm>
            <a:off x="394590" y="2667812"/>
            <a:ext cx="9176637" cy="2993436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7" name="Oval 83"/>
          <p:cNvSpPr>
            <a:spLocks noChangeArrowheads="1"/>
          </p:cNvSpPr>
          <p:nvPr/>
        </p:nvSpPr>
        <p:spPr bwMode="auto">
          <a:xfrm>
            <a:off x="280455" y="2653780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4</a:t>
            </a:r>
          </a:p>
        </p:txBody>
      </p:sp>
      <p:sp>
        <p:nvSpPr>
          <p:cNvPr id="48" name="Rectangle 88"/>
          <p:cNvSpPr>
            <a:spLocks noChangeArrowheads="1"/>
          </p:cNvSpPr>
          <p:nvPr/>
        </p:nvSpPr>
        <p:spPr bwMode="auto">
          <a:xfrm>
            <a:off x="437291" y="2945834"/>
            <a:ext cx="8307465" cy="274291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9" name="Oval 83"/>
          <p:cNvSpPr>
            <a:spLocks noChangeArrowheads="1"/>
          </p:cNvSpPr>
          <p:nvPr/>
        </p:nvSpPr>
        <p:spPr bwMode="auto">
          <a:xfrm>
            <a:off x="280455" y="295595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5</a:t>
            </a:r>
          </a:p>
        </p:txBody>
      </p:sp>
      <p:sp>
        <p:nvSpPr>
          <p:cNvPr id="52" name="Oval 83"/>
          <p:cNvSpPr>
            <a:spLocks noChangeArrowheads="1"/>
          </p:cNvSpPr>
          <p:nvPr/>
        </p:nvSpPr>
        <p:spPr bwMode="auto">
          <a:xfrm>
            <a:off x="8620121" y="3301902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6</a:t>
            </a:r>
          </a:p>
        </p:txBody>
      </p:sp>
      <p:sp>
        <p:nvSpPr>
          <p:cNvPr id="54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5647" y="5987743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사용자 추가</a:t>
            </a:r>
          </a:p>
        </p:txBody>
      </p:sp>
      <p:sp>
        <p:nvSpPr>
          <p:cNvPr id="33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93425" y="3526979"/>
            <a:ext cx="684334" cy="20584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변경</a:t>
            </a:r>
          </a:p>
        </p:txBody>
      </p:sp>
      <p:sp>
        <p:nvSpPr>
          <p:cNvPr id="34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93425" y="4345521"/>
            <a:ext cx="684334" cy="20584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변경</a:t>
            </a:r>
          </a:p>
        </p:txBody>
      </p:sp>
      <p:sp>
        <p:nvSpPr>
          <p:cNvPr id="35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93425" y="5162833"/>
            <a:ext cx="684334" cy="20584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변경</a:t>
            </a:r>
          </a:p>
        </p:txBody>
      </p:sp>
      <p:sp>
        <p:nvSpPr>
          <p:cNvPr id="38" name="모서리가 둥근 직사각형 62"/>
          <p:cNvSpPr>
            <a:spLocks noChangeArrowheads="1"/>
          </p:cNvSpPr>
          <p:nvPr/>
        </p:nvSpPr>
        <p:spPr bwMode="auto">
          <a:xfrm>
            <a:off x="2979261" y="2374625"/>
            <a:ext cx="1519431" cy="23937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ko-KR" altLang="en-US" sz="8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전체 </a:t>
            </a:r>
            <a:r>
              <a:rPr kumimoji="1" lang="ko-KR" altLang="en-US" sz="8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법인                    </a:t>
            </a:r>
            <a:r>
              <a:rPr kumimoji="1" lang="ko-KR" altLang="en-US" sz="8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▼</a:t>
            </a:r>
            <a:endParaRPr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9" name="모서리가 둥근 직사각형 62"/>
          <p:cNvSpPr>
            <a:spLocks noChangeArrowheads="1"/>
          </p:cNvSpPr>
          <p:nvPr/>
        </p:nvSpPr>
        <p:spPr bwMode="auto">
          <a:xfrm>
            <a:off x="1811141" y="2374625"/>
            <a:ext cx="1097073" cy="23937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ko-KR" altLang="en-US" sz="8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전체 이름         </a:t>
            </a:r>
            <a:r>
              <a:rPr kumimoji="1" lang="ko-KR" altLang="en-US" sz="8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▼</a:t>
            </a:r>
            <a:endParaRPr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40682399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/>
              <a:t>KAPSY402P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ko-KR" dirty="0"/>
              <a:t>API </a:t>
            </a:r>
            <a:r>
              <a:rPr lang="ko-KR" altLang="en-US" dirty="0"/>
              <a:t>사용 승인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ko-KR" dirty="0"/>
              <a:t>API </a:t>
            </a:r>
            <a:r>
              <a:rPr lang="ko-KR" altLang="en-US" dirty="0"/>
              <a:t>사용 승인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2"/>
          </p:nvPr>
        </p:nvSpPr>
        <p:spPr>
          <a:xfrm>
            <a:off x="7320138" y="832006"/>
            <a:ext cx="2232246" cy="212802"/>
          </a:xfrm>
        </p:spPr>
        <p:txBody>
          <a:bodyPr/>
          <a:lstStyle/>
          <a:p>
            <a:r>
              <a:rPr lang="en-US" altLang="ko-KR" dirty="0"/>
              <a:t>/</a:t>
            </a:r>
            <a:r>
              <a:rPr lang="ko-KR" altLang="en-US" dirty="0"/>
              <a:t>시스템관리</a:t>
            </a:r>
            <a:r>
              <a:rPr lang="en-US" altLang="ko-KR" dirty="0"/>
              <a:t>/API</a:t>
            </a:r>
            <a:r>
              <a:rPr lang="ko-KR" altLang="en-US" dirty="0"/>
              <a:t>관리</a:t>
            </a:r>
            <a:r>
              <a:rPr lang="en-US" altLang="ko-KR" dirty="0"/>
              <a:t>/API</a:t>
            </a:r>
            <a:r>
              <a:rPr lang="ko-KR" altLang="en-US" dirty="0"/>
              <a:t>목록</a:t>
            </a:r>
            <a:r>
              <a:rPr lang="en-US" altLang="ko-KR" dirty="0"/>
              <a:t>/API</a:t>
            </a:r>
            <a:r>
              <a:rPr lang="ko-KR" altLang="en-US" dirty="0"/>
              <a:t>사용승인</a:t>
            </a:r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ko-KR" dirty="0"/>
              <a:t>Popup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50F983-0FBA-4A9B-89C9-6D8B392D2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1858905"/>
              </p:ext>
            </p:extLst>
          </p:nvPr>
        </p:nvGraphicFramePr>
        <p:xfrm>
          <a:off x="9774650" y="1343214"/>
          <a:ext cx="2259242" cy="3749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90">
                  <a:extLst>
                    <a:ext uri="{9D8B030D-6E8A-4147-A177-3AD203B41FA5}">
                      <a16:colId xmlns:a16="http://schemas.microsoft.com/office/drawing/2014/main" val="2853012212"/>
                    </a:ext>
                  </a:extLst>
                </a:gridCol>
                <a:gridCol w="1977452">
                  <a:extLst>
                    <a:ext uri="{9D8B030D-6E8A-4147-A177-3AD203B41FA5}">
                      <a16:colId xmlns:a16="http://schemas.microsoft.com/office/drawing/2014/main" val="4172672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6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 권한을 부여 할 계정 이름</a:t>
                      </a: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</a:t>
                      </a:r>
                      <a:r>
                        <a:rPr lang="ko-KR" altLang="en-US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아이디 노출</a:t>
                      </a:r>
                      <a:endParaRPr lang="en-US" altLang="ko-KR" sz="700" b="0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004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 요청한 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API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명 노출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95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(Dropdown)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권한 선택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 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기본 상태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 거절 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하단에 승인 거절 사유 입력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83266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 시</a:t>
                      </a: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상태 </a:t>
                      </a:r>
                      <a:r>
                        <a:rPr lang="ko-KR" altLang="en-US" sz="700" b="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병경</a:t>
                      </a: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프로세스 실행</a:t>
                      </a: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</a:t>
                      </a:r>
                      <a:endParaRPr lang="en-US" altLang="ko-KR" sz="700" b="0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 </a:t>
                      </a: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Alert “{{{</a:t>
                      </a:r>
                      <a:r>
                        <a:rPr lang="ko-KR" altLang="en-US" sz="700" b="0" baseline="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유저명</a:t>
                      </a: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}}}({{{</a:t>
                      </a:r>
                      <a:r>
                        <a:rPr lang="ko-KR" altLang="en-US" sz="700" b="0" baseline="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유저이메일</a:t>
                      </a: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}}}</a:t>
                      </a:r>
                      <a:r>
                        <a:rPr lang="ko-KR" altLang="en-US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의 </a:t>
                      </a: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{{{</a:t>
                      </a:r>
                      <a:r>
                        <a:rPr lang="ko-KR" altLang="en-US" sz="700" b="0" baseline="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사용요청</a:t>
                      </a: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API}}}</a:t>
                      </a:r>
                      <a:r>
                        <a:rPr lang="ko-KR" altLang="en-US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의 사용을 승인합니다</a:t>
                      </a: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.”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 거절 </a:t>
                      </a: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Alert “{{{</a:t>
                      </a:r>
                      <a:r>
                        <a:rPr lang="ko-KR" altLang="en-US" sz="700" b="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유저명</a:t>
                      </a: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}}}({{{{</a:t>
                      </a:r>
                      <a:r>
                        <a:rPr lang="ko-KR" altLang="en-US" sz="700" b="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유저이메일</a:t>
                      </a: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}}})</a:t>
                      </a: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의 </a:t>
                      </a: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{{{</a:t>
                      </a:r>
                      <a:r>
                        <a:rPr lang="ko-KR" altLang="en-US" sz="700" b="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사용요청</a:t>
                      </a: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API}}}</a:t>
                      </a: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의 사용을</a:t>
                      </a:r>
                      <a:r>
                        <a:rPr lang="ko-KR" altLang="en-US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거</a:t>
                      </a: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절하였습니다</a:t>
                      </a: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..”</a:t>
                      </a: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06602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15365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9745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8689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0093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91272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761021"/>
                  </a:ext>
                </a:extLst>
              </a:tr>
            </a:tbl>
          </a:graphicData>
        </a:graphic>
      </p:graphicFrame>
      <p:sp>
        <p:nvSpPr>
          <p:cNvPr id="60" name="직사각형 59"/>
          <p:cNvSpPr/>
          <p:nvPr/>
        </p:nvSpPr>
        <p:spPr>
          <a:xfrm>
            <a:off x="559970" y="1772816"/>
            <a:ext cx="5464816" cy="310009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57263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100" b="1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인증키 발급 승인</a:t>
            </a:r>
            <a:endParaRPr kumimoji="1" lang="en-US" altLang="ko-KR" sz="11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1" name="Rectangle 92"/>
          <p:cNvSpPr>
            <a:spLocks noChangeArrowheads="1"/>
          </p:cNvSpPr>
          <p:nvPr/>
        </p:nvSpPr>
        <p:spPr bwMode="auto">
          <a:xfrm>
            <a:off x="551384" y="1772816"/>
            <a:ext cx="5473402" cy="4032448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89987" tIns="46793" rIns="89987" bIns="46793" anchor="ctr"/>
          <a:lstStyle/>
          <a:p>
            <a:pPr defTabSz="957263" fontAlgn="base">
              <a:spcBef>
                <a:spcPct val="0"/>
              </a:spcBef>
              <a:spcAft>
                <a:spcPct val="0"/>
              </a:spcAft>
            </a:pPr>
            <a:endParaRPr lang="ko-KR" altLang="en-US" sz="19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783973" y="1789320"/>
            <a:ext cx="166712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lvl1pPr eaLnBrk="0" hangingPunct="0"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defTabSz="957263"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ko-KR" sz="1800" dirty="0">
                <a:solidFill>
                  <a:prstClr val="black"/>
                </a:solidFill>
                <a:ea typeface="맑은 고딕" panose="020B0503020000020004" pitchFamily="50" charset="-127"/>
              </a:rPr>
              <a:t>×</a:t>
            </a:r>
          </a:p>
        </p:txBody>
      </p:sp>
      <p:sp>
        <p:nvSpPr>
          <p:cNvPr id="69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6672" y="5187373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취소</a:t>
            </a:r>
          </a:p>
        </p:txBody>
      </p:sp>
      <p:sp>
        <p:nvSpPr>
          <p:cNvPr id="70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0490" y="5187373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상태 변경</a:t>
            </a:r>
          </a:p>
        </p:txBody>
      </p:sp>
      <p:sp>
        <p:nvSpPr>
          <p:cNvPr id="75" name="Oval 83"/>
          <p:cNvSpPr>
            <a:spLocks noChangeArrowheads="1"/>
          </p:cNvSpPr>
          <p:nvPr/>
        </p:nvSpPr>
        <p:spPr bwMode="auto">
          <a:xfrm>
            <a:off x="3225767" y="5273950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3</a:t>
            </a:r>
          </a:p>
        </p:txBody>
      </p:sp>
      <p:sp>
        <p:nvSpPr>
          <p:cNvPr id="79" name="직사각형 78"/>
          <p:cNvSpPr/>
          <p:nvPr/>
        </p:nvSpPr>
        <p:spPr>
          <a:xfrm>
            <a:off x="1606380" y="2816549"/>
            <a:ext cx="336342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김민수</a:t>
            </a:r>
            <a:r>
              <a:rPr kumimoji="1"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(user8465@kbanknow.com)</a:t>
            </a:r>
            <a:r>
              <a:rPr kumimoji="1" lang="ko-KR" altLang="en-US" sz="1100" u="sng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님</a:t>
            </a:r>
            <a:r>
              <a:rPr lang="ko-KR" altLang="en-US" sz="1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</a:t>
            </a:r>
            <a:endParaRPr lang="en-US" altLang="ko-KR" sz="11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sz="1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100" b="1" dirty="0" err="1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회원여부</a:t>
            </a:r>
            <a:r>
              <a:rPr lang="ko-KR" altLang="en-US" sz="1100" b="1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조회 </a:t>
            </a:r>
            <a:r>
              <a:rPr lang="en-US" altLang="ko-KR" sz="1100" b="1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API </a:t>
            </a:r>
            <a:r>
              <a:rPr lang="ko-KR" altLang="en-US" sz="1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사용 승인 상태를 변경 합니다</a:t>
            </a:r>
            <a:r>
              <a:rPr lang="en-US" altLang="ko-KR" sz="1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11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0" name="Rectangle 88"/>
          <p:cNvSpPr>
            <a:spLocks noChangeArrowheads="1"/>
          </p:cNvSpPr>
          <p:nvPr/>
        </p:nvSpPr>
        <p:spPr bwMode="auto">
          <a:xfrm>
            <a:off x="1963216" y="2821399"/>
            <a:ext cx="2332584" cy="210432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1" name="Oval 83"/>
          <p:cNvSpPr>
            <a:spLocks noChangeArrowheads="1"/>
          </p:cNvSpPr>
          <p:nvPr/>
        </p:nvSpPr>
        <p:spPr bwMode="auto">
          <a:xfrm>
            <a:off x="1838581" y="286045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1</a:t>
            </a:r>
          </a:p>
        </p:txBody>
      </p:sp>
      <p:sp>
        <p:nvSpPr>
          <p:cNvPr id="28" name="모서리가 둥근 직사각형 62"/>
          <p:cNvSpPr>
            <a:spLocks noChangeArrowheads="1"/>
          </p:cNvSpPr>
          <p:nvPr/>
        </p:nvSpPr>
        <p:spPr bwMode="auto">
          <a:xfrm>
            <a:off x="7158069" y="2348880"/>
            <a:ext cx="1423410" cy="26878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ko-KR" altLang="en-US" sz="8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승인                     ▼</a:t>
            </a:r>
            <a:endParaRPr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9" name="Rectangle 88"/>
          <p:cNvSpPr>
            <a:spLocks noChangeArrowheads="1"/>
          </p:cNvSpPr>
          <p:nvPr/>
        </p:nvSpPr>
        <p:spPr bwMode="auto">
          <a:xfrm>
            <a:off x="7077510" y="2148008"/>
            <a:ext cx="1592727" cy="670022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265125" y="1812403"/>
            <a:ext cx="59182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Case 1</a:t>
            </a:r>
            <a:endParaRPr lang="ko-KR" altLang="en-US" sz="105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1" name="모서리가 둥근 직사각형 62"/>
          <p:cNvSpPr>
            <a:spLocks noChangeArrowheads="1"/>
          </p:cNvSpPr>
          <p:nvPr/>
        </p:nvSpPr>
        <p:spPr bwMode="auto">
          <a:xfrm>
            <a:off x="7158069" y="3620187"/>
            <a:ext cx="1423410" cy="26878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ko-KR" altLang="en-US" sz="8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반려                      </a:t>
            </a:r>
            <a:r>
              <a:rPr kumimoji="1" lang="ko-KR" altLang="en-US" sz="8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▼</a:t>
            </a:r>
            <a:endParaRPr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2" name="Rectangle 88"/>
          <p:cNvSpPr>
            <a:spLocks noChangeArrowheads="1"/>
          </p:cNvSpPr>
          <p:nvPr/>
        </p:nvSpPr>
        <p:spPr bwMode="auto">
          <a:xfrm>
            <a:off x="7077510" y="3419314"/>
            <a:ext cx="1592728" cy="1713041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265125" y="3083710"/>
            <a:ext cx="6030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Case 2</a:t>
            </a:r>
            <a:endParaRPr lang="ko-KR" altLang="en-US" sz="105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4" name="모서리가 둥근 직사각형 62"/>
          <p:cNvSpPr>
            <a:spLocks noChangeArrowheads="1"/>
          </p:cNvSpPr>
          <p:nvPr/>
        </p:nvSpPr>
        <p:spPr bwMode="auto">
          <a:xfrm>
            <a:off x="7158069" y="3988148"/>
            <a:ext cx="1423410" cy="92818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t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승인 거절 사유를 입력 해 주세요</a:t>
            </a:r>
            <a:r>
              <a:rPr lang="en-US" altLang="ko-KR" sz="80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800" dirty="0">
              <a:solidFill>
                <a:schemeClr val="bg1">
                  <a:lumMod val="6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9" name="Rectangle 88"/>
          <p:cNvSpPr>
            <a:spLocks noChangeArrowheads="1"/>
          </p:cNvSpPr>
          <p:nvPr/>
        </p:nvSpPr>
        <p:spPr bwMode="auto">
          <a:xfrm>
            <a:off x="1721944" y="3023168"/>
            <a:ext cx="989680" cy="210432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0" name="Oval 83"/>
          <p:cNvSpPr>
            <a:spLocks noChangeArrowheads="1"/>
          </p:cNvSpPr>
          <p:nvPr/>
        </p:nvSpPr>
        <p:spPr bwMode="auto">
          <a:xfrm>
            <a:off x="1597309" y="3062224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1</a:t>
            </a:r>
          </a:p>
        </p:txBody>
      </p:sp>
      <p:sp>
        <p:nvSpPr>
          <p:cNvPr id="41" name="모서리가 둥근 직사각형 62"/>
          <p:cNvSpPr>
            <a:spLocks noChangeArrowheads="1"/>
          </p:cNvSpPr>
          <p:nvPr/>
        </p:nvSpPr>
        <p:spPr bwMode="auto">
          <a:xfrm>
            <a:off x="2114161" y="4271439"/>
            <a:ext cx="1423410" cy="26878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ko-KR" altLang="en-US" sz="8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승인                    ▼</a:t>
            </a:r>
            <a:endParaRPr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2" name="Oval 83"/>
          <p:cNvSpPr>
            <a:spLocks noChangeArrowheads="1"/>
          </p:cNvSpPr>
          <p:nvPr/>
        </p:nvSpPr>
        <p:spPr bwMode="auto">
          <a:xfrm>
            <a:off x="1989526" y="4344003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2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837714" y="3384487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신청사유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4" name="모서리가 둥근 직사각형 62"/>
          <p:cNvSpPr>
            <a:spLocks noChangeArrowheads="1"/>
          </p:cNvSpPr>
          <p:nvPr/>
        </p:nvSpPr>
        <p:spPr bwMode="auto">
          <a:xfrm>
            <a:off x="2112043" y="3377967"/>
            <a:ext cx="3407893" cy="660366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lvl="0" defTabSz="1033463" fontAlgn="base">
              <a:spcBef>
                <a:spcPct val="20000"/>
              </a:spcBef>
              <a:spcAft>
                <a:spcPct val="0"/>
              </a:spcAft>
            </a:pPr>
            <a:r>
              <a:rPr kumimoji="1"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암호 화폐 앱 개발</a:t>
            </a:r>
          </a:p>
        </p:txBody>
      </p:sp>
    </p:spTree>
    <p:extLst>
      <p:ext uri="{BB962C8B-B14F-4D97-AF65-F5344CB8AC3E}">
        <p14:creationId xmlns:p14="http://schemas.microsoft.com/office/powerpoint/2010/main" val="3587650451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TextBox 149"/>
          <p:cNvSpPr txBox="1"/>
          <p:nvPr/>
        </p:nvSpPr>
        <p:spPr>
          <a:xfrm>
            <a:off x="2013925" y="2976259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신청사유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1" name="모서리가 둥근 직사각형 62"/>
          <p:cNvSpPr>
            <a:spLocks noChangeArrowheads="1"/>
          </p:cNvSpPr>
          <p:nvPr/>
        </p:nvSpPr>
        <p:spPr bwMode="auto">
          <a:xfrm>
            <a:off x="3288254" y="2969739"/>
            <a:ext cx="4417519" cy="25902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lvl="0" defTabSz="1033463" fontAlgn="base">
              <a:spcBef>
                <a:spcPct val="20000"/>
              </a:spcBef>
              <a:spcAft>
                <a:spcPct val="0"/>
              </a:spcAft>
            </a:pPr>
            <a:r>
              <a:rPr kumimoji="1"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암호 화폐 앱 개발</a:t>
            </a:r>
          </a:p>
        </p:txBody>
      </p:sp>
      <p:sp>
        <p:nvSpPr>
          <p:cNvPr id="152" name="TextBox 151"/>
          <p:cNvSpPr txBox="1"/>
          <p:nvPr/>
        </p:nvSpPr>
        <p:spPr>
          <a:xfrm>
            <a:off x="2013925" y="3345975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거절사유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3" name="모서리가 둥근 직사각형 62"/>
          <p:cNvSpPr>
            <a:spLocks noChangeArrowheads="1"/>
          </p:cNvSpPr>
          <p:nvPr/>
        </p:nvSpPr>
        <p:spPr bwMode="auto">
          <a:xfrm>
            <a:off x="3288254" y="3339455"/>
            <a:ext cx="4417519" cy="25902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lvl="0" defTabSz="1033463" fontAlgn="base">
              <a:spcBef>
                <a:spcPct val="20000"/>
              </a:spcBef>
              <a:spcAft>
                <a:spcPct val="0"/>
              </a:spcAft>
            </a:pPr>
            <a:r>
              <a:rPr kumimoji="1"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암호 화폐 앱 개발은 </a:t>
            </a:r>
            <a:r>
              <a:rPr kumimoji="1" lang="ko-KR" altLang="en-US" sz="8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핀테크</a:t>
            </a:r>
            <a:r>
              <a:rPr kumimoji="1"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서비스가 아니어 승인 반려 하였습니다</a:t>
            </a:r>
            <a:r>
              <a:rPr kumimoji="1"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kumimoji="1"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4" name="Rectangle 88"/>
          <p:cNvSpPr>
            <a:spLocks noChangeArrowheads="1"/>
          </p:cNvSpPr>
          <p:nvPr/>
        </p:nvSpPr>
        <p:spPr bwMode="auto">
          <a:xfrm>
            <a:off x="2034193" y="3320594"/>
            <a:ext cx="5717991" cy="274291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5" name="Oval 83"/>
          <p:cNvSpPr>
            <a:spLocks noChangeArrowheads="1"/>
          </p:cNvSpPr>
          <p:nvPr/>
        </p:nvSpPr>
        <p:spPr bwMode="auto">
          <a:xfrm>
            <a:off x="1877357" y="333071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4</a:t>
            </a:r>
          </a:p>
        </p:txBody>
      </p:sp>
      <p:sp>
        <p:nvSpPr>
          <p:cNvPr id="2" name="텍스트 개체 틀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/>
              <a:t>KAPSY403P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ko-KR" dirty="0"/>
              <a:t>API </a:t>
            </a:r>
            <a:r>
              <a:rPr lang="ko-KR" altLang="en-US" dirty="0"/>
              <a:t>상세보기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ko-KR" dirty="0"/>
              <a:t>API </a:t>
            </a:r>
            <a:r>
              <a:rPr lang="ko-KR" altLang="en-US" dirty="0"/>
              <a:t>상세보기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2"/>
          </p:nvPr>
        </p:nvSpPr>
        <p:spPr>
          <a:xfrm>
            <a:off x="7320138" y="832006"/>
            <a:ext cx="2232246" cy="212802"/>
          </a:xfrm>
        </p:spPr>
        <p:txBody>
          <a:bodyPr/>
          <a:lstStyle/>
          <a:p>
            <a:r>
              <a:rPr lang="en-US" altLang="ko-KR" dirty="0"/>
              <a:t>//</a:t>
            </a:r>
            <a:r>
              <a:rPr lang="ko-KR" altLang="en-US" dirty="0"/>
              <a:t>시스템관리</a:t>
            </a:r>
            <a:r>
              <a:rPr lang="en-US" altLang="ko-KR" dirty="0"/>
              <a:t>/API</a:t>
            </a:r>
            <a:r>
              <a:rPr lang="ko-KR" altLang="en-US" dirty="0"/>
              <a:t>관리</a:t>
            </a:r>
            <a:r>
              <a:rPr lang="en-US" altLang="ko-KR" dirty="0"/>
              <a:t>/API</a:t>
            </a:r>
            <a:r>
              <a:rPr lang="ko-KR" altLang="en-US" dirty="0"/>
              <a:t>목록</a:t>
            </a:r>
            <a:r>
              <a:rPr lang="en-US" altLang="ko-KR" dirty="0"/>
              <a:t>/API</a:t>
            </a:r>
            <a:r>
              <a:rPr lang="ko-KR" altLang="en-US" dirty="0"/>
              <a:t>상세보기</a:t>
            </a:r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ko-KR" dirty="0"/>
              <a:t>Popup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50F983-0FBA-4A9B-89C9-6D8B392D2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929222"/>
              </p:ext>
            </p:extLst>
          </p:nvPr>
        </p:nvGraphicFramePr>
        <p:xfrm>
          <a:off x="9774650" y="1343214"/>
          <a:ext cx="2259242" cy="268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90">
                  <a:extLst>
                    <a:ext uri="{9D8B030D-6E8A-4147-A177-3AD203B41FA5}">
                      <a16:colId xmlns:a16="http://schemas.microsoft.com/office/drawing/2014/main" val="2853012212"/>
                    </a:ext>
                  </a:extLst>
                </a:gridCol>
                <a:gridCol w="1977452">
                  <a:extLst>
                    <a:ext uri="{9D8B030D-6E8A-4147-A177-3AD203B41FA5}">
                      <a16:colId xmlns:a16="http://schemas.microsoft.com/office/drawing/2014/main" val="4172672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6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 승인 여부 노출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004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 신청 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API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명 노출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95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baseline="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발급건만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인증키 노출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83266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 거절된 건일 경우 해당 항목 노출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06602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15365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9745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8689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0093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91272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761021"/>
                  </a:ext>
                </a:extLst>
              </a:tr>
            </a:tbl>
          </a:graphicData>
        </a:graphic>
      </p:graphicFrame>
      <p:sp>
        <p:nvSpPr>
          <p:cNvPr id="134" name="직사각형 133"/>
          <p:cNvSpPr/>
          <p:nvPr/>
        </p:nvSpPr>
        <p:spPr>
          <a:xfrm>
            <a:off x="1963729" y="1374046"/>
            <a:ext cx="5968078" cy="310009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57263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100" b="1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API </a:t>
            </a:r>
            <a:r>
              <a:rPr kumimoji="1" lang="ko-KR" altLang="en-US" sz="1100" b="1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상세</a:t>
            </a:r>
            <a:endParaRPr kumimoji="1" lang="en-US" altLang="ko-KR" sz="11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5" name="Rectangle 92"/>
          <p:cNvSpPr>
            <a:spLocks noChangeArrowheads="1"/>
          </p:cNvSpPr>
          <p:nvPr/>
        </p:nvSpPr>
        <p:spPr bwMode="auto">
          <a:xfrm>
            <a:off x="1955143" y="1374046"/>
            <a:ext cx="5976664" cy="4935274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89987" tIns="46793" rIns="89987" bIns="46793" anchor="ctr"/>
          <a:lstStyle/>
          <a:p>
            <a:pPr defTabSz="957263" fontAlgn="base">
              <a:spcBef>
                <a:spcPct val="0"/>
              </a:spcBef>
              <a:spcAft>
                <a:spcPct val="0"/>
              </a:spcAft>
            </a:pPr>
            <a:endParaRPr lang="ko-KR" altLang="en-US" sz="19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7705723" y="1390550"/>
            <a:ext cx="166712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lvl1pPr eaLnBrk="0" hangingPunct="0"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 b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defTabSz="957263"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ko-KR" sz="1800" dirty="0">
                <a:solidFill>
                  <a:prstClr val="black"/>
                </a:solidFill>
                <a:ea typeface="맑은 고딕" panose="020B0503020000020004" pitchFamily="50" charset="-127"/>
              </a:rPr>
              <a:t>×</a:t>
            </a:r>
          </a:p>
        </p:txBody>
      </p:sp>
      <p:sp>
        <p:nvSpPr>
          <p:cNvPr id="137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9833" y="5867668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확인</a:t>
            </a:r>
          </a:p>
        </p:txBody>
      </p:sp>
      <p:sp>
        <p:nvSpPr>
          <p:cNvPr id="138" name="TextBox 137"/>
          <p:cNvSpPr txBox="1"/>
          <p:nvPr/>
        </p:nvSpPr>
        <p:spPr>
          <a:xfrm>
            <a:off x="2013925" y="3714228"/>
            <a:ext cx="8563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제휴기관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ID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9" name="모서리가 둥근 직사각형 62"/>
          <p:cNvSpPr>
            <a:spLocks noChangeArrowheads="1"/>
          </p:cNvSpPr>
          <p:nvPr/>
        </p:nvSpPr>
        <p:spPr bwMode="auto">
          <a:xfrm>
            <a:off x="3288254" y="3697350"/>
            <a:ext cx="4417468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K00000011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2013925" y="4769687"/>
            <a:ext cx="90601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소속 </a:t>
            </a:r>
            <a:r>
              <a:rPr lang="ko-KR" altLang="en-US" sz="105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법인명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1" name="모서리가 둥근 직사각형 62"/>
          <p:cNvSpPr>
            <a:spLocks noChangeArrowheads="1"/>
          </p:cNvSpPr>
          <p:nvPr/>
        </p:nvSpPr>
        <p:spPr bwMode="auto">
          <a:xfrm>
            <a:off x="3288254" y="4763167"/>
            <a:ext cx="4417519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주식회사 케이</a:t>
            </a:r>
          </a:p>
        </p:txBody>
      </p:sp>
      <p:sp>
        <p:nvSpPr>
          <p:cNvPr id="144" name="TextBox 143"/>
          <p:cNvSpPr txBox="1"/>
          <p:nvPr/>
        </p:nvSpPr>
        <p:spPr>
          <a:xfrm>
            <a:off x="2013925" y="5148140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업태</a:t>
            </a:r>
          </a:p>
        </p:txBody>
      </p:sp>
      <p:sp>
        <p:nvSpPr>
          <p:cNvPr id="145" name="모서리가 둥근 직사각형 62"/>
          <p:cNvSpPr>
            <a:spLocks noChangeArrowheads="1"/>
          </p:cNvSpPr>
          <p:nvPr/>
        </p:nvSpPr>
        <p:spPr bwMode="auto">
          <a:xfrm>
            <a:off x="3288254" y="5141620"/>
            <a:ext cx="4417519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서비스</a:t>
            </a:r>
          </a:p>
        </p:txBody>
      </p:sp>
      <p:sp>
        <p:nvSpPr>
          <p:cNvPr id="146" name="TextBox 145"/>
          <p:cNvSpPr txBox="1"/>
          <p:nvPr/>
        </p:nvSpPr>
        <p:spPr>
          <a:xfrm>
            <a:off x="2013925" y="5523752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업종</a:t>
            </a:r>
          </a:p>
        </p:txBody>
      </p:sp>
      <p:sp>
        <p:nvSpPr>
          <p:cNvPr id="147" name="모서리가 둥근 직사각형 62"/>
          <p:cNvSpPr>
            <a:spLocks noChangeArrowheads="1"/>
          </p:cNvSpPr>
          <p:nvPr/>
        </p:nvSpPr>
        <p:spPr bwMode="auto">
          <a:xfrm>
            <a:off x="3288254" y="5517232"/>
            <a:ext cx="4417519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금융서비스</a:t>
            </a:r>
          </a:p>
        </p:txBody>
      </p:sp>
      <p:sp>
        <p:nvSpPr>
          <p:cNvPr id="148" name="TextBox 147"/>
          <p:cNvSpPr txBox="1"/>
          <p:nvPr/>
        </p:nvSpPr>
        <p:spPr>
          <a:xfrm>
            <a:off x="2013925" y="2234871"/>
            <a:ext cx="102143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API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승인 상태</a:t>
            </a:r>
          </a:p>
        </p:txBody>
      </p:sp>
      <p:sp>
        <p:nvSpPr>
          <p:cNvPr id="149" name="모서리가 둥근 직사각형 62"/>
          <p:cNvSpPr>
            <a:spLocks noChangeArrowheads="1"/>
          </p:cNvSpPr>
          <p:nvPr/>
        </p:nvSpPr>
        <p:spPr bwMode="auto">
          <a:xfrm>
            <a:off x="3288255" y="2228351"/>
            <a:ext cx="935538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승인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6" name="모서리가 둥근 직사각형 62"/>
          <p:cNvSpPr>
            <a:spLocks noChangeArrowheads="1"/>
          </p:cNvSpPr>
          <p:nvPr/>
        </p:nvSpPr>
        <p:spPr bwMode="auto">
          <a:xfrm>
            <a:off x="4320689" y="2228351"/>
            <a:ext cx="3385033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회원 여부 조회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79" name="TextBox 178"/>
          <p:cNvSpPr txBox="1"/>
          <p:nvPr/>
        </p:nvSpPr>
        <p:spPr>
          <a:xfrm>
            <a:off x="2013925" y="2578539"/>
            <a:ext cx="122341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인증키 발급 상태</a:t>
            </a:r>
          </a:p>
        </p:txBody>
      </p:sp>
      <p:sp>
        <p:nvSpPr>
          <p:cNvPr id="180" name="모서리가 둥근 직사각형 62"/>
          <p:cNvSpPr>
            <a:spLocks noChangeArrowheads="1"/>
          </p:cNvSpPr>
          <p:nvPr/>
        </p:nvSpPr>
        <p:spPr bwMode="auto">
          <a:xfrm>
            <a:off x="3288255" y="2572019"/>
            <a:ext cx="935538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발급</a:t>
            </a:r>
          </a:p>
        </p:txBody>
      </p:sp>
      <p:sp>
        <p:nvSpPr>
          <p:cNvPr id="181" name="모서리가 둥근 직사각형 62"/>
          <p:cNvSpPr>
            <a:spLocks noChangeArrowheads="1"/>
          </p:cNvSpPr>
          <p:nvPr/>
        </p:nvSpPr>
        <p:spPr bwMode="auto">
          <a:xfrm>
            <a:off x="4320689" y="2572019"/>
            <a:ext cx="3385033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8xT7S9fL2Q1zY3w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2" name="Rectangle 88"/>
          <p:cNvSpPr>
            <a:spLocks noChangeArrowheads="1"/>
          </p:cNvSpPr>
          <p:nvPr/>
        </p:nvSpPr>
        <p:spPr bwMode="auto">
          <a:xfrm>
            <a:off x="4290503" y="2570978"/>
            <a:ext cx="3461681" cy="274291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3" name="Oval 83"/>
          <p:cNvSpPr>
            <a:spLocks noChangeArrowheads="1"/>
          </p:cNvSpPr>
          <p:nvPr/>
        </p:nvSpPr>
        <p:spPr bwMode="auto">
          <a:xfrm>
            <a:off x="4133667" y="2581099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3</a:t>
            </a:r>
          </a:p>
        </p:txBody>
      </p:sp>
      <p:sp>
        <p:nvSpPr>
          <p:cNvPr id="185" name="Oval 83"/>
          <p:cNvSpPr>
            <a:spLocks noChangeArrowheads="1"/>
          </p:cNvSpPr>
          <p:nvPr/>
        </p:nvSpPr>
        <p:spPr bwMode="auto">
          <a:xfrm>
            <a:off x="3187045" y="2228676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1</a:t>
            </a:r>
          </a:p>
        </p:txBody>
      </p:sp>
      <p:sp>
        <p:nvSpPr>
          <p:cNvPr id="186" name="Oval 83"/>
          <p:cNvSpPr>
            <a:spLocks noChangeArrowheads="1"/>
          </p:cNvSpPr>
          <p:nvPr/>
        </p:nvSpPr>
        <p:spPr bwMode="auto">
          <a:xfrm>
            <a:off x="4249669" y="2228676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2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2013925" y="4087143"/>
            <a:ext cx="117532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사업자 등록번호</a:t>
            </a:r>
          </a:p>
        </p:txBody>
      </p:sp>
      <p:sp>
        <p:nvSpPr>
          <p:cNvPr id="57" name="모서리가 둥근 직사각형 62"/>
          <p:cNvSpPr>
            <a:spLocks noChangeArrowheads="1"/>
          </p:cNvSpPr>
          <p:nvPr/>
        </p:nvSpPr>
        <p:spPr bwMode="auto">
          <a:xfrm>
            <a:off x="3288254" y="4070265"/>
            <a:ext cx="1027379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123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8" name="모서리가 둥근 직사각형 62"/>
          <p:cNvSpPr>
            <a:spLocks noChangeArrowheads="1"/>
          </p:cNvSpPr>
          <p:nvPr/>
        </p:nvSpPr>
        <p:spPr bwMode="auto">
          <a:xfrm>
            <a:off x="4569256" y="4070265"/>
            <a:ext cx="864096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12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9" name="모서리가 둥근 직사각형 62"/>
          <p:cNvSpPr>
            <a:spLocks noChangeArrowheads="1"/>
          </p:cNvSpPr>
          <p:nvPr/>
        </p:nvSpPr>
        <p:spPr bwMode="auto">
          <a:xfrm>
            <a:off x="5686976" y="4070265"/>
            <a:ext cx="2018747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12345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322860" y="4059409"/>
            <a:ext cx="2423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447807" y="4059409"/>
            <a:ext cx="2423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013925" y="4419539"/>
            <a:ext cx="10406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법인 등록번호</a:t>
            </a:r>
          </a:p>
        </p:txBody>
      </p:sp>
      <p:sp>
        <p:nvSpPr>
          <p:cNvPr id="63" name="모서리가 둥근 직사각형 62"/>
          <p:cNvSpPr>
            <a:spLocks noChangeArrowheads="1"/>
          </p:cNvSpPr>
          <p:nvPr/>
        </p:nvSpPr>
        <p:spPr bwMode="auto">
          <a:xfrm>
            <a:off x="3288254" y="4402661"/>
            <a:ext cx="1726844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123456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4" name="모서리가 둥근 직사각형 62"/>
          <p:cNvSpPr>
            <a:spLocks noChangeArrowheads="1"/>
          </p:cNvSpPr>
          <p:nvPr/>
        </p:nvSpPr>
        <p:spPr bwMode="auto">
          <a:xfrm>
            <a:off x="5254268" y="4402661"/>
            <a:ext cx="2451456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1234567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027484" y="4396265"/>
            <a:ext cx="2423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013925" y="1910292"/>
            <a:ext cx="58862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신청명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8" name="모서리가 둥근 직사각형 62"/>
          <p:cNvSpPr>
            <a:spLocks noChangeArrowheads="1"/>
          </p:cNvSpPr>
          <p:nvPr/>
        </p:nvSpPr>
        <p:spPr bwMode="auto">
          <a:xfrm>
            <a:off x="3288254" y="1903772"/>
            <a:ext cx="4417519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lvl="0" algn="ctr" defTabSz="1033463" fontAlgn="base">
              <a:spcBef>
                <a:spcPct val="20000"/>
              </a:spcBef>
              <a:spcAft>
                <a:spcPct val="0"/>
              </a:spcAft>
            </a:pPr>
            <a:r>
              <a:rPr kumimoji="1" lang="ko-KR" altLang="en-US" sz="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케이 </a:t>
            </a:r>
            <a:r>
              <a:rPr kumimoji="1" lang="ko-KR" altLang="en-US" sz="8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핀테크</a:t>
            </a:r>
            <a:r>
              <a:rPr kumimoji="1" lang="ko-KR" altLang="en-US" sz="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앱</a:t>
            </a:r>
            <a:endParaRPr kumimoji="1" lang="en-US" altLang="ko-KR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33307341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b="1" dirty="0" smtClean="0"/>
              <a:t>템플릿 관리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1758783902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/>
              <a:t>KAPSY501U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ko-KR" altLang="en-US" dirty="0"/>
              <a:t>이메일 템플릿 목록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ko-KR" altLang="en-US" dirty="0"/>
              <a:t>이메일 템플릿 목록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2"/>
          </p:nvPr>
        </p:nvSpPr>
        <p:spPr>
          <a:xfrm>
            <a:off x="7320138" y="832006"/>
            <a:ext cx="1872206" cy="212802"/>
          </a:xfrm>
        </p:spPr>
        <p:txBody>
          <a:bodyPr/>
          <a:lstStyle/>
          <a:p>
            <a:r>
              <a:rPr lang="en-US" altLang="ko-KR" dirty="0"/>
              <a:t>/</a:t>
            </a:r>
            <a:r>
              <a:rPr lang="ko-KR" altLang="en-US" dirty="0"/>
              <a:t>시스템관리</a:t>
            </a:r>
            <a:r>
              <a:rPr lang="en-US" altLang="ko-KR" dirty="0"/>
              <a:t>/</a:t>
            </a:r>
            <a:r>
              <a:rPr lang="ko-KR" altLang="en-US" dirty="0" err="1"/>
              <a:t>템플릿관리</a:t>
            </a:r>
            <a:r>
              <a:rPr lang="en-US" altLang="ko-KR" dirty="0"/>
              <a:t>/</a:t>
            </a:r>
            <a:r>
              <a:rPr lang="ko-KR" altLang="en-US" dirty="0"/>
              <a:t>이메일템플릿목록</a:t>
            </a:r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50F983-0FBA-4A9B-89C9-6D8B392D2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5669400"/>
              </p:ext>
            </p:extLst>
          </p:nvPr>
        </p:nvGraphicFramePr>
        <p:xfrm>
          <a:off x="9774650" y="1343214"/>
          <a:ext cx="2259242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90">
                  <a:extLst>
                    <a:ext uri="{9D8B030D-6E8A-4147-A177-3AD203B41FA5}">
                      <a16:colId xmlns:a16="http://schemas.microsoft.com/office/drawing/2014/main" val="2853012212"/>
                    </a:ext>
                  </a:extLst>
                </a:gridCol>
                <a:gridCol w="1977452">
                  <a:extLst>
                    <a:ext uri="{9D8B030D-6E8A-4147-A177-3AD203B41FA5}">
                      <a16:colId xmlns:a16="http://schemas.microsoft.com/office/drawing/2014/main" val="4172672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6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(Dropdown)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선택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미사용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004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사용자 목록 리스트 노출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연번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템플릿 명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사용여부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마지막 사용일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사용량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지난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일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95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행 클릭 시</a:t>
                      </a: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</a:t>
                      </a: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이메일 템플릿 수정 화면으로 이동 </a:t>
                      </a: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(KAPSY502U1)</a:t>
                      </a: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83266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06602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15365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9745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8689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0093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91272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761021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93280" y="1385541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GNB</a:t>
            </a: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193280" y="1601728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Navigation</a:t>
            </a:r>
          </a:p>
        </p:txBody>
      </p:sp>
      <p:sp>
        <p:nvSpPr>
          <p:cNvPr id="45" name="TextBox 11"/>
          <p:cNvSpPr txBox="1">
            <a:spLocks noChangeArrowheads="1"/>
          </p:cNvSpPr>
          <p:nvPr/>
        </p:nvSpPr>
        <p:spPr bwMode="auto">
          <a:xfrm>
            <a:off x="193280" y="6271999"/>
            <a:ext cx="9540000" cy="19562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Footer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07368" y="1967593"/>
            <a:ext cx="17459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이메일 템플릿 목록</a:t>
            </a:r>
          </a:p>
        </p:txBody>
      </p:sp>
      <p:sp>
        <p:nvSpPr>
          <p:cNvPr id="29" name="모서리가 둥근 직사각형 62"/>
          <p:cNvSpPr>
            <a:spLocks noChangeArrowheads="1"/>
          </p:cNvSpPr>
          <p:nvPr/>
        </p:nvSpPr>
        <p:spPr bwMode="auto">
          <a:xfrm>
            <a:off x="405090" y="2374626"/>
            <a:ext cx="1331185" cy="23937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ko-KR" altLang="en-US" sz="8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전체                       ▼</a:t>
            </a:r>
            <a:endParaRPr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30" name="Group 299">
            <a:extLst>
              <a:ext uri="{FF2B5EF4-FFF2-40B4-BE49-F238E27FC236}">
                <a16:creationId xmlns:a16="http://schemas.microsoft.com/office/drawing/2014/main" id="{14679276-1DD2-4555-B077-1F3EAE95D8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6123058"/>
              </p:ext>
            </p:extLst>
          </p:nvPr>
        </p:nvGraphicFramePr>
        <p:xfrm>
          <a:off x="407367" y="2681708"/>
          <a:ext cx="9113529" cy="3267576"/>
        </p:xfrm>
        <a:graphic>
          <a:graphicData uri="http://schemas.openxmlformats.org/drawingml/2006/table">
            <a:tbl>
              <a:tblPr/>
              <a:tblGrid>
                <a:gridCol w="504057">
                  <a:extLst>
                    <a:ext uri="{9D8B030D-6E8A-4147-A177-3AD203B41FA5}">
                      <a16:colId xmlns:a16="http://schemas.microsoft.com/office/drawing/2014/main" val="122619423"/>
                    </a:ext>
                  </a:extLst>
                </a:gridCol>
                <a:gridCol w="6048672">
                  <a:extLst>
                    <a:ext uri="{9D8B030D-6E8A-4147-A177-3AD203B41FA5}">
                      <a16:colId xmlns:a16="http://schemas.microsoft.com/office/drawing/2014/main" val="114593222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6624">
                  <a:extLst>
                    <a:ext uri="{9D8B030D-6E8A-4147-A177-3AD203B41FA5}">
                      <a16:colId xmlns:a16="http://schemas.microsoft.com/office/drawing/2014/main" val="4291356159"/>
                    </a:ext>
                  </a:extLst>
                </a:gridCol>
              </a:tblGrid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No.</a:t>
                      </a:r>
                      <a:endParaRPr kumimoji="1" lang="ko-KR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템플릿 명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마지막 사용일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사용량</a:t>
                      </a:r>
                      <a:r>
                        <a:rPr kumimoji="1" lang="en-US" altLang="ko-KR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지난 </a:t>
                      </a:r>
                      <a:r>
                        <a:rPr kumimoji="1" lang="en-US" altLang="ko-KR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일</a:t>
                      </a:r>
                      <a:r>
                        <a:rPr kumimoji="1" lang="en-US" altLang="ko-KR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kumimoji="1" lang="ko-KR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39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알 수 없는 오류 발생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38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사용자 등록 거절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2544950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37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사용자 등록 요청 완료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미사용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3921898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36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사용자 등록 승인 요청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6187772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35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사용자 등록 승인 완료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8377087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34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비밀번호 초기화 요청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미사용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3953355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33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비밀번호 변경 완료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0974173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32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API Key </a:t>
                      </a: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 승인 요청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694502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31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API Key </a:t>
                      </a: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 거절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미사용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9051752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API Key </a:t>
                      </a: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 승인 완료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866461"/>
                  </a:ext>
                </a:extLst>
              </a:tr>
              <a:tr h="272298">
                <a:tc gridSpan="5"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Webdings" pitchFamily="18" charset="2"/>
                        </a:rPr>
                        <a:t>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8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◀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</a:t>
                      </a:r>
                      <a:r>
                        <a:rPr lang="en-US" altLang="ko-KR" sz="900" b="1" u="sng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2   3   4   5   6   7   8   9   10   </a:t>
                      </a:r>
                      <a:r>
                        <a:rPr lang="en-US" altLang="ko-KR" sz="8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▶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Webdings" pitchFamily="18" charset="2"/>
                        </a:rPr>
                        <a:t>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9253528"/>
                  </a:ext>
                </a:extLst>
              </a:tr>
            </a:tbl>
          </a:graphicData>
        </a:graphic>
      </p:graphicFrame>
      <p:sp>
        <p:nvSpPr>
          <p:cNvPr id="34" name="Oval 83"/>
          <p:cNvSpPr>
            <a:spLocks noChangeArrowheads="1"/>
          </p:cNvSpPr>
          <p:nvPr/>
        </p:nvSpPr>
        <p:spPr bwMode="auto">
          <a:xfrm>
            <a:off x="279144" y="242973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1</a:t>
            </a:r>
          </a:p>
        </p:txBody>
      </p:sp>
      <p:sp>
        <p:nvSpPr>
          <p:cNvPr id="35" name="Rectangle 88"/>
          <p:cNvSpPr>
            <a:spLocks noChangeArrowheads="1"/>
          </p:cNvSpPr>
          <p:nvPr/>
        </p:nvSpPr>
        <p:spPr bwMode="auto">
          <a:xfrm>
            <a:off x="394590" y="2667812"/>
            <a:ext cx="9176637" cy="2993436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6" name="Oval 83"/>
          <p:cNvSpPr>
            <a:spLocks noChangeArrowheads="1"/>
          </p:cNvSpPr>
          <p:nvPr/>
        </p:nvSpPr>
        <p:spPr bwMode="auto">
          <a:xfrm>
            <a:off x="280455" y="2653780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2</a:t>
            </a:r>
          </a:p>
        </p:txBody>
      </p:sp>
      <p:sp>
        <p:nvSpPr>
          <p:cNvPr id="37" name="Rectangle 88"/>
          <p:cNvSpPr>
            <a:spLocks noChangeArrowheads="1"/>
          </p:cNvSpPr>
          <p:nvPr/>
        </p:nvSpPr>
        <p:spPr bwMode="auto">
          <a:xfrm>
            <a:off x="437290" y="2945834"/>
            <a:ext cx="9124975" cy="274291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8" name="Oval 83"/>
          <p:cNvSpPr>
            <a:spLocks noChangeArrowheads="1"/>
          </p:cNvSpPr>
          <p:nvPr/>
        </p:nvSpPr>
        <p:spPr bwMode="auto">
          <a:xfrm>
            <a:off x="280455" y="295595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165246333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/>
              <a:t>KAPSY502U1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ko-KR" altLang="en-US" dirty="0"/>
              <a:t>이메일 템플릿 수정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ko-KR" altLang="en-US" dirty="0"/>
              <a:t>이메일 템플릿 수정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2"/>
          </p:nvPr>
        </p:nvSpPr>
        <p:spPr>
          <a:xfrm>
            <a:off x="7320138" y="832006"/>
            <a:ext cx="1872206" cy="212802"/>
          </a:xfrm>
        </p:spPr>
        <p:txBody>
          <a:bodyPr/>
          <a:lstStyle/>
          <a:p>
            <a:r>
              <a:rPr lang="en-US" altLang="ko-KR" dirty="0"/>
              <a:t>/</a:t>
            </a:r>
            <a:r>
              <a:rPr lang="ko-KR" altLang="en-US" dirty="0"/>
              <a:t>시스템관리</a:t>
            </a:r>
            <a:r>
              <a:rPr lang="en-US" altLang="ko-KR" dirty="0"/>
              <a:t>/</a:t>
            </a:r>
            <a:r>
              <a:rPr lang="ko-KR" altLang="en-US" dirty="0" err="1"/>
              <a:t>템플릿관리</a:t>
            </a:r>
            <a:r>
              <a:rPr lang="en-US" altLang="ko-KR" dirty="0"/>
              <a:t>/</a:t>
            </a:r>
            <a:r>
              <a:rPr lang="ko-KR" altLang="en-US" dirty="0"/>
              <a:t>이메일템플릿수정</a:t>
            </a:r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50F983-0FBA-4A9B-89C9-6D8B392D2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84822"/>
              </p:ext>
            </p:extLst>
          </p:nvPr>
        </p:nvGraphicFramePr>
        <p:xfrm>
          <a:off x="9774650" y="1343214"/>
          <a:ext cx="2259242" cy="496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90">
                  <a:extLst>
                    <a:ext uri="{9D8B030D-6E8A-4147-A177-3AD203B41FA5}">
                      <a16:colId xmlns:a16="http://schemas.microsoft.com/office/drawing/2014/main" val="2853012212"/>
                    </a:ext>
                  </a:extLst>
                </a:gridCol>
                <a:gridCol w="1977452">
                  <a:extLst>
                    <a:ext uri="{9D8B030D-6E8A-4147-A177-3AD203B41FA5}">
                      <a16:colId xmlns:a16="http://schemas.microsoft.com/office/drawing/2014/main" val="4172672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6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(Text box)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발신자 입력 란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004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(Dropdown)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수신자 선택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95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(Checkbox) </a:t>
                      </a: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 여부</a:t>
                      </a: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Checked : </a:t>
                      </a: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해당 템플릿 사용</a:t>
                      </a: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Unchecked : </a:t>
                      </a: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해당 템플릿 미사용</a:t>
                      </a: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83266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(Text box)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발송할 이메일 제목 입력 란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06602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</a:t>
                      </a: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메일 템플릿에서 사용 가능한 변수 명 노출</a:t>
                      </a: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15365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(Editor)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이메일 본문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입력란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헤더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푸터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제외 하고 입력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상단 사용 가능 변수를 제외하고는 타 변수 사용 불가능</a:t>
                      </a: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9745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 시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Alert ＂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이메일 템플릿 수정을 취소 하시겠습니까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?”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Yes :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이메일 템플릿 목록 페이지로 이동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(KAPSY501U)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No : Alert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닫기</a:t>
                      </a: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8689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 시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Alert ＂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이메일 템플릿을 수정하시겠습니까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?”</a:t>
                      </a:r>
                    </a:p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Yes :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템플릿 저장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Alert ＂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이메일 템플릿이 수정되었습니다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.”,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이메일 템플릿 목록 페이지로 이동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(KAPSY501U)</a:t>
                      </a:r>
                    </a:p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No : Alert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닫기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0093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91272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761021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93280" y="1385541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GNB</a:t>
            </a: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193280" y="1601728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Navigation</a:t>
            </a:r>
          </a:p>
        </p:txBody>
      </p:sp>
      <p:sp>
        <p:nvSpPr>
          <p:cNvPr id="45" name="TextBox 11"/>
          <p:cNvSpPr txBox="1">
            <a:spLocks noChangeArrowheads="1"/>
          </p:cNvSpPr>
          <p:nvPr/>
        </p:nvSpPr>
        <p:spPr bwMode="auto">
          <a:xfrm>
            <a:off x="193280" y="6271999"/>
            <a:ext cx="9540000" cy="19562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Footer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07368" y="1967593"/>
            <a:ext cx="18710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알 수 없는 오류 발생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04152" y="2425875"/>
            <a:ext cx="58862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트리거</a:t>
            </a:r>
          </a:p>
        </p:txBody>
      </p:sp>
      <p:sp>
        <p:nvSpPr>
          <p:cNvPr id="15" name="모서리가 둥근 직사각형 62"/>
          <p:cNvSpPr>
            <a:spLocks noChangeArrowheads="1"/>
          </p:cNvSpPr>
          <p:nvPr/>
        </p:nvSpPr>
        <p:spPr bwMode="auto">
          <a:xfrm>
            <a:off x="1678481" y="2761830"/>
            <a:ext cx="7657879" cy="26695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관리자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&lt;APIADMIN@KBANKNOW.COM&gt;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04152" y="2768350"/>
            <a:ext cx="70083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발신자 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*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78481" y="2425875"/>
            <a:ext cx="158889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알 수 없는 오류 발생시</a:t>
            </a:r>
          </a:p>
        </p:txBody>
      </p:sp>
      <p:sp>
        <p:nvSpPr>
          <p:cNvPr id="18" name="모서리가 둥근 직사각형 62"/>
          <p:cNvSpPr>
            <a:spLocks noChangeArrowheads="1"/>
          </p:cNvSpPr>
          <p:nvPr/>
        </p:nvSpPr>
        <p:spPr bwMode="auto">
          <a:xfrm>
            <a:off x="1678481" y="3117344"/>
            <a:ext cx="7657879" cy="26695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사용자                                                                                                                                                                                                 </a:t>
            </a:r>
            <a:r>
              <a:rPr kumimoji="1" lang="ko-KR" altLang="en-US" sz="8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▼</a:t>
            </a: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04152" y="3123864"/>
            <a:ext cx="70083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수신자 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*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02255" y="3476845"/>
            <a:ext cx="928006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57263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05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□ 사용</a:t>
            </a:r>
          </a:p>
        </p:txBody>
      </p:sp>
      <p:sp>
        <p:nvSpPr>
          <p:cNvPr id="24" name="모서리가 둥근 직사각형 62"/>
          <p:cNvSpPr>
            <a:spLocks noChangeArrowheads="1"/>
          </p:cNvSpPr>
          <p:nvPr/>
        </p:nvSpPr>
        <p:spPr bwMode="auto">
          <a:xfrm>
            <a:off x="1678481" y="3736628"/>
            <a:ext cx="7657879" cy="26695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en-US" altLang="ko-KR" sz="8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Kbank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API Portal] </a:t>
            </a: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서비스 오류 안내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04152" y="3743148"/>
            <a:ext cx="101822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이메일 제목 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*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6" name="모서리가 둥근 직사각형 62"/>
          <p:cNvSpPr>
            <a:spLocks noChangeArrowheads="1"/>
          </p:cNvSpPr>
          <p:nvPr/>
        </p:nvSpPr>
        <p:spPr bwMode="auto">
          <a:xfrm>
            <a:off x="1678481" y="4105181"/>
            <a:ext cx="7657879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userName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수신자 이름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), </a:t>
            </a:r>
            <a:r>
              <a:rPr lang="en-US" altLang="ko-KR" sz="8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userId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수신자 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ID), </a:t>
            </a:r>
            <a:r>
              <a:rPr lang="en-US" altLang="ko-KR" sz="8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errorMessage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에러 메시지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), </a:t>
            </a:r>
            <a:r>
              <a:rPr lang="en-US" altLang="ko-KR" sz="8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stackTrace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(Stack Trace), </a:t>
            </a:r>
            <a:r>
              <a:rPr lang="en-US" altLang="ko-KR" sz="8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requestURL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(URL), </a:t>
            </a:r>
            <a:r>
              <a:rPr lang="en-US" altLang="ko-KR" sz="8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requestParams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8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파라미터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4152" y="4111701"/>
            <a:ext cx="1088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사용 가능 변수</a:t>
            </a:r>
          </a:p>
        </p:txBody>
      </p:sp>
      <p:sp>
        <p:nvSpPr>
          <p:cNvPr id="28" name="모서리가 둥근 직사각형 62"/>
          <p:cNvSpPr>
            <a:spLocks noChangeArrowheads="1"/>
          </p:cNvSpPr>
          <p:nvPr/>
        </p:nvSpPr>
        <p:spPr bwMode="auto">
          <a:xfrm>
            <a:off x="1678481" y="4468282"/>
            <a:ext cx="7657879" cy="1399296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72000" rIns="89987" bIns="35996" anchor="t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안녕하세요 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{{{</a:t>
            </a:r>
            <a:r>
              <a:rPr lang="en-US" altLang="ko-KR" sz="8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userName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}}}({{{</a:t>
            </a:r>
            <a:r>
              <a:rPr lang="en-US" altLang="ko-KR" sz="8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userID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}}}) </a:t>
            </a: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고객님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</a:p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Kbank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API Portal </a:t>
            </a: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관리자 입니다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endParaRPr lang="en-US" altLang="ko-KR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시스템에 오류가 발생하여 </a:t>
            </a:r>
            <a:r>
              <a:rPr lang="ko-KR" altLang="en-US" sz="8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안내드립니다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오류 메시지 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: {{{</a:t>
            </a:r>
            <a:r>
              <a:rPr lang="en-US" altLang="ko-KR" sz="8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errorMessage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}}}</a:t>
            </a:r>
          </a:p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endParaRPr lang="en-US" altLang="ko-KR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신속한 복구를 위해 노력하겠습니다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서비스 이용에 불편을 드려 죄송합니다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04152" y="4474802"/>
            <a:ext cx="101822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이메일 본문 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*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0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5748" y="5942383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취소</a:t>
            </a:r>
          </a:p>
        </p:txBody>
      </p:sp>
      <p:sp>
        <p:nvSpPr>
          <p:cNvPr id="33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9566" y="5942383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수정</a:t>
            </a:r>
          </a:p>
        </p:txBody>
      </p:sp>
      <p:sp>
        <p:nvSpPr>
          <p:cNvPr id="34" name="Oval 83"/>
          <p:cNvSpPr>
            <a:spLocks noChangeArrowheads="1"/>
          </p:cNvSpPr>
          <p:nvPr/>
        </p:nvSpPr>
        <p:spPr bwMode="auto">
          <a:xfrm>
            <a:off x="1553846" y="2833478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1</a:t>
            </a:r>
          </a:p>
        </p:txBody>
      </p:sp>
      <p:sp>
        <p:nvSpPr>
          <p:cNvPr id="35" name="Oval 83"/>
          <p:cNvSpPr>
            <a:spLocks noChangeArrowheads="1"/>
          </p:cNvSpPr>
          <p:nvPr/>
        </p:nvSpPr>
        <p:spPr bwMode="auto">
          <a:xfrm>
            <a:off x="1553846" y="3185807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2</a:t>
            </a:r>
          </a:p>
        </p:txBody>
      </p:sp>
      <p:sp>
        <p:nvSpPr>
          <p:cNvPr id="36" name="Oval 83"/>
          <p:cNvSpPr>
            <a:spLocks noChangeArrowheads="1"/>
          </p:cNvSpPr>
          <p:nvPr/>
        </p:nvSpPr>
        <p:spPr bwMode="auto">
          <a:xfrm>
            <a:off x="1553846" y="3496157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3</a:t>
            </a:r>
          </a:p>
        </p:txBody>
      </p:sp>
      <p:sp>
        <p:nvSpPr>
          <p:cNvPr id="37" name="Oval 83"/>
          <p:cNvSpPr>
            <a:spLocks noChangeArrowheads="1"/>
          </p:cNvSpPr>
          <p:nvPr/>
        </p:nvSpPr>
        <p:spPr bwMode="auto">
          <a:xfrm>
            <a:off x="1553846" y="3808276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4</a:t>
            </a:r>
          </a:p>
        </p:txBody>
      </p:sp>
      <p:sp>
        <p:nvSpPr>
          <p:cNvPr id="38" name="Oval 83"/>
          <p:cNvSpPr>
            <a:spLocks noChangeArrowheads="1"/>
          </p:cNvSpPr>
          <p:nvPr/>
        </p:nvSpPr>
        <p:spPr bwMode="auto">
          <a:xfrm>
            <a:off x="1553846" y="417229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5</a:t>
            </a:r>
          </a:p>
        </p:txBody>
      </p:sp>
      <p:sp>
        <p:nvSpPr>
          <p:cNvPr id="39" name="Oval 83"/>
          <p:cNvSpPr>
            <a:spLocks noChangeArrowheads="1"/>
          </p:cNvSpPr>
          <p:nvPr/>
        </p:nvSpPr>
        <p:spPr bwMode="auto">
          <a:xfrm>
            <a:off x="1553846" y="451782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6</a:t>
            </a:r>
          </a:p>
        </p:txBody>
      </p:sp>
      <p:sp>
        <p:nvSpPr>
          <p:cNvPr id="40" name="Rectangle 88"/>
          <p:cNvSpPr>
            <a:spLocks noChangeArrowheads="1"/>
          </p:cNvSpPr>
          <p:nvPr/>
        </p:nvSpPr>
        <p:spPr bwMode="auto">
          <a:xfrm>
            <a:off x="1678481" y="4473734"/>
            <a:ext cx="7657879" cy="1414496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1" name="Oval 83"/>
          <p:cNvSpPr>
            <a:spLocks noChangeArrowheads="1"/>
          </p:cNvSpPr>
          <p:nvPr/>
        </p:nvSpPr>
        <p:spPr bwMode="auto">
          <a:xfrm>
            <a:off x="3539845" y="6024847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7</a:t>
            </a:r>
          </a:p>
        </p:txBody>
      </p:sp>
      <p:sp>
        <p:nvSpPr>
          <p:cNvPr id="42" name="Oval 83"/>
          <p:cNvSpPr>
            <a:spLocks noChangeArrowheads="1"/>
          </p:cNvSpPr>
          <p:nvPr/>
        </p:nvSpPr>
        <p:spPr bwMode="auto">
          <a:xfrm>
            <a:off x="4953664" y="6024847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3384509748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/>
              <a:t>KAPSY503U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ko-KR" dirty="0"/>
              <a:t>SMS</a:t>
            </a:r>
            <a:r>
              <a:rPr lang="ko-KR" altLang="en-US" dirty="0"/>
              <a:t> 템플릿 목록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ko-KR" dirty="0"/>
              <a:t>SMS</a:t>
            </a:r>
            <a:r>
              <a:rPr lang="ko-KR" altLang="en-US" dirty="0"/>
              <a:t> 템플릿 목록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2"/>
          </p:nvPr>
        </p:nvSpPr>
        <p:spPr>
          <a:xfrm>
            <a:off x="7320138" y="832006"/>
            <a:ext cx="1872206" cy="212802"/>
          </a:xfrm>
        </p:spPr>
        <p:txBody>
          <a:bodyPr/>
          <a:lstStyle/>
          <a:p>
            <a:r>
              <a:rPr lang="en-US" altLang="ko-KR" dirty="0"/>
              <a:t>/</a:t>
            </a:r>
            <a:r>
              <a:rPr lang="ko-KR" altLang="en-US" dirty="0"/>
              <a:t>시스템관리</a:t>
            </a:r>
            <a:r>
              <a:rPr lang="en-US" altLang="ko-KR" dirty="0"/>
              <a:t>/</a:t>
            </a:r>
            <a:r>
              <a:rPr lang="ko-KR" altLang="en-US" dirty="0" err="1"/>
              <a:t>템플릿관리</a:t>
            </a:r>
            <a:r>
              <a:rPr lang="en-US" altLang="ko-KR" dirty="0"/>
              <a:t>/SMS</a:t>
            </a:r>
            <a:r>
              <a:rPr lang="ko-KR" altLang="en-US" dirty="0" err="1"/>
              <a:t>템플릿목록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50F983-0FBA-4A9B-89C9-6D8B392D2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9314006"/>
              </p:ext>
            </p:extLst>
          </p:nvPr>
        </p:nvGraphicFramePr>
        <p:xfrm>
          <a:off x="9774650" y="1343214"/>
          <a:ext cx="2259242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90">
                  <a:extLst>
                    <a:ext uri="{9D8B030D-6E8A-4147-A177-3AD203B41FA5}">
                      <a16:colId xmlns:a16="http://schemas.microsoft.com/office/drawing/2014/main" val="2853012212"/>
                    </a:ext>
                  </a:extLst>
                </a:gridCol>
                <a:gridCol w="1977452">
                  <a:extLst>
                    <a:ext uri="{9D8B030D-6E8A-4147-A177-3AD203B41FA5}">
                      <a16:colId xmlns:a16="http://schemas.microsoft.com/office/drawing/2014/main" val="4172672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6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(Dropdown)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선택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미사용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004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사용자 목록 리스트 노출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연번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템플릿 명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사용여부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마지막 사용일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사용량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지난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일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95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행 클릭 시</a:t>
                      </a: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</a:t>
                      </a: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이메일 템플릿 수정 화면으로 이동 </a:t>
                      </a: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(KAPSY504U1)</a:t>
                      </a: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83266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06602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15365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9745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8689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0093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91272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761021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93280" y="1385541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GNB</a:t>
            </a: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193280" y="1601728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Navigation</a:t>
            </a:r>
          </a:p>
        </p:txBody>
      </p:sp>
      <p:sp>
        <p:nvSpPr>
          <p:cNvPr id="45" name="TextBox 11"/>
          <p:cNvSpPr txBox="1">
            <a:spLocks noChangeArrowheads="1"/>
          </p:cNvSpPr>
          <p:nvPr/>
        </p:nvSpPr>
        <p:spPr bwMode="auto">
          <a:xfrm>
            <a:off x="193280" y="6271999"/>
            <a:ext cx="9540000" cy="19562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Footer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07368" y="1967593"/>
            <a:ext cx="15824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SMS</a:t>
            </a: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템플릿 목록</a:t>
            </a:r>
          </a:p>
        </p:txBody>
      </p:sp>
      <p:sp>
        <p:nvSpPr>
          <p:cNvPr id="29" name="모서리가 둥근 직사각형 62"/>
          <p:cNvSpPr>
            <a:spLocks noChangeArrowheads="1"/>
          </p:cNvSpPr>
          <p:nvPr/>
        </p:nvSpPr>
        <p:spPr bwMode="auto">
          <a:xfrm>
            <a:off x="405090" y="2374626"/>
            <a:ext cx="1331185" cy="23937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ko-KR" altLang="en-US" sz="8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전체                       ▼</a:t>
            </a:r>
            <a:endParaRPr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30" name="Group 299">
            <a:extLst>
              <a:ext uri="{FF2B5EF4-FFF2-40B4-BE49-F238E27FC236}">
                <a16:creationId xmlns:a16="http://schemas.microsoft.com/office/drawing/2014/main" id="{14679276-1DD2-4555-B077-1F3EAE95D8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6123058"/>
              </p:ext>
            </p:extLst>
          </p:nvPr>
        </p:nvGraphicFramePr>
        <p:xfrm>
          <a:off x="407367" y="2681708"/>
          <a:ext cx="9113529" cy="3267576"/>
        </p:xfrm>
        <a:graphic>
          <a:graphicData uri="http://schemas.openxmlformats.org/drawingml/2006/table">
            <a:tbl>
              <a:tblPr/>
              <a:tblGrid>
                <a:gridCol w="504057">
                  <a:extLst>
                    <a:ext uri="{9D8B030D-6E8A-4147-A177-3AD203B41FA5}">
                      <a16:colId xmlns:a16="http://schemas.microsoft.com/office/drawing/2014/main" val="122619423"/>
                    </a:ext>
                  </a:extLst>
                </a:gridCol>
                <a:gridCol w="6048672">
                  <a:extLst>
                    <a:ext uri="{9D8B030D-6E8A-4147-A177-3AD203B41FA5}">
                      <a16:colId xmlns:a16="http://schemas.microsoft.com/office/drawing/2014/main" val="114593222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6624">
                  <a:extLst>
                    <a:ext uri="{9D8B030D-6E8A-4147-A177-3AD203B41FA5}">
                      <a16:colId xmlns:a16="http://schemas.microsoft.com/office/drawing/2014/main" val="4291356159"/>
                    </a:ext>
                  </a:extLst>
                </a:gridCol>
              </a:tblGrid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No.</a:t>
                      </a:r>
                      <a:endParaRPr kumimoji="1" lang="ko-KR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템플릿 명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마지막 사용일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사용량</a:t>
                      </a:r>
                      <a:r>
                        <a:rPr kumimoji="1" lang="en-US" altLang="ko-KR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지난 </a:t>
                      </a:r>
                      <a:r>
                        <a:rPr kumimoji="1" lang="en-US" altLang="ko-KR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일</a:t>
                      </a:r>
                      <a:r>
                        <a:rPr kumimoji="1" lang="en-US" altLang="ko-KR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kumimoji="1" lang="ko-KR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39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알 수 없는 오류 발생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38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사용자 등록 거절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2544950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37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사용자 등록 요청 완료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미사용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3921898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36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사용자 등록 승인 요청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6187772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35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사용자 등록 승인 완료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8377087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34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비밀번호 초기화 요청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미사용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3953355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33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비밀번호 변경 완료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0974173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32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API Key </a:t>
                      </a: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 승인 요청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694502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31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API Key </a:t>
                      </a: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 거절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미사용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9051752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API Key </a:t>
                      </a: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 승인 완료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866461"/>
                  </a:ext>
                </a:extLst>
              </a:tr>
              <a:tr h="272298">
                <a:tc gridSpan="5"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Webdings" pitchFamily="18" charset="2"/>
                        </a:rPr>
                        <a:t>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8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◀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</a:t>
                      </a:r>
                      <a:r>
                        <a:rPr lang="en-US" altLang="ko-KR" sz="900" b="1" u="sng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2   3   4   5   6   7   8   9   10   </a:t>
                      </a:r>
                      <a:r>
                        <a:rPr lang="en-US" altLang="ko-KR" sz="8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▶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Webdings" pitchFamily="18" charset="2"/>
                        </a:rPr>
                        <a:t>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9253528"/>
                  </a:ext>
                </a:extLst>
              </a:tr>
            </a:tbl>
          </a:graphicData>
        </a:graphic>
      </p:graphicFrame>
      <p:sp>
        <p:nvSpPr>
          <p:cNvPr id="34" name="Oval 83"/>
          <p:cNvSpPr>
            <a:spLocks noChangeArrowheads="1"/>
          </p:cNvSpPr>
          <p:nvPr/>
        </p:nvSpPr>
        <p:spPr bwMode="auto">
          <a:xfrm>
            <a:off x="279144" y="242973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1</a:t>
            </a:r>
          </a:p>
        </p:txBody>
      </p:sp>
      <p:sp>
        <p:nvSpPr>
          <p:cNvPr id="35" name="Rectangle 88"/>
          <p:cNvSpPr>
            <a:spLocks noChangeArrowheads="1"/>
          </p:cNvSpPr>
          <p:nvPr/>
        </p:nvSpPr>
        <p:spPr bwMode="auto">
          <a:xfrm>
            <a:off x="394590" y="2667812"/>
            <a:ext cx="9176637" cy="2993436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6" name="Oval 83"/>
          <p:cNvSpPr>
            <a:spLocks noChangeArrowheads="1"/>
          </p:cNvSpPr>
          <p:nvPr/>
        </p:nvSpPr>
        <p:spPr bwMode="auto">
          <a:xfrm>
            <a:off x="280455" y="2653780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2</a:t>
            </a:r>
          </a:p>
        </p:txBody>
      </p:sp>
      <p:sp>
        <p:nvSpPr>
          <p:cNvPr id="37" name="Rectangle 88"/>
          <p:cNvSpPr>
            <a:spLocks noChangeArrowheads="1"/>
          </p:cNvSpPr>
          <p:nvPr/>
        </p:nvSpPr>
        <p:spPr bwMode="auto">
          <a:xfrm>
            <a:off x="437290" y="2945834"/>
            <a:ext cx="9124975" cy="274291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8" name="Oval 83"/>
          <p:cNvSpPr>
            <a:spLocks noChangeArrowheads="1"/>
          </p:cNvSpPr>
          <p:nvPr/>
        </p:nvSpPr>
        <p:spPr bwMode="auto">
          <a:xfrm>
            <a:off x="280455" y="295595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592397073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/>
              <a:t>KAPSY504U1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ko-KR" dirty="0"/>
              <a:t>SMS</a:t>
            </a:r>
            <a:r>
              <a:rPr lang="ko-KR" altLang="en-US" dirty="0"/>
              <a:t> 템플릿 수정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ko-KR" dirty="0"/>
              <a:t>SMS</a:t>
            </a:r>
            <a:r>
              <a:rPr lang="ko-KR" altLang="en-US" dirty="0"/>
              <a:t> 템플릿 수정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2"/>
          </p:nvPr>
        </p:nvSpPr>
        <p:spPr>
          <a:xfrm>
            <a:off x="7320138" y="832006"/>
            <a:ext cx="1872206" cy="212802"/>
          </a:xfrm>
        </p:spPr>
        <p:txBody>
          <a:bodyPr/>
          <a:lstStyle/>
          <a:p>
            <a:r>
              <a:rPr lang="en-US" altLang="ko-KR" dirty="0"/>
              <a:t>/</a:t>
            </a:r>
            <a:r>
              <a:rPr lang="ko-KR" altLang="en-US" dirty="0"/>
              <a:t>시스템관리</a:t>
            </a:r>
            <a:r>
              <a:rPr lang="en-US" altLang="ko-KR" dirty="0"/>
              <a:t>/</a:t>
            </a:r>
            <a:r>
              <a:rPr lang="ko-KR" altLang="en-US" dirty="0" err="1"/>
              <a:t>템플릿관리</a:t>
            </a:r>
            <a:r>
              <a:rPr lang="en-US" altLang="ko-KR" dirty="0"/>
              <a:t>/SMS</a:t>
            </a:r>
            <a:r>
              <a:rPr lang="ko-KR" altLang="en-US" dirty="0" err="1"/>
              <a:t>템플릿수정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50F983-0FBA-4A9B-89C9-6D8B392D2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3819702"/>
              </p:ext>
            </p:extLst>
          </p:nvPr>
        </p:nvGraphicFramePr>
        <p:xfrm>
          <a:off x="9774650" y="1343214"/>
          <a:ext cx="2259242" cy="542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90">
                  <a:extLst>
                    <a:ext uri="{9D8B030D-6E8A-4147-A177-3AD203B41FA5}">
                      <a16:colId xmlns:a16="http://schemas.microsoft.com/office/drawing/2014/main" val="2853012212"/>
                    </a:ext>
                  </a:extLst>
                </a:gridCol>
                <a:gridCol w="1977452">
                  <a:extLst>
                    <a:ext uri="{9D8B030D-6E8A-4147-A177-3AD203B41FA5}">
                      <a16:colId xmlns:a16="http://schemas.microsoft.com/office/drawing/2014/main" val="4172672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6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템플릿 명 노출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004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(Text box)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발신자 입력 란 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발신 번호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95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(Dropdown)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수신자 선택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83266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(Checkbox) </a:t>
                      </a: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 여부</a:t>
                      </a: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Checked : </a:t>
                      </a: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해당 템플릿 사용</a:t>
                      </a: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Unchecked : </a:t>
                      </a: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해당 템플릿 미사용</a:t>
                      </a: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06602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(Text box)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발송할 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SMS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제목 입력 란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LMS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일 경우만 필수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15365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</a:t>
                      </a: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SMS</a:t>
                      </a: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템플릿에서 사용 가능한 변수 명 노출</a:t>
                      </a: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9745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(Editor)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이메일 본문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입력란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헤더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푸터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제외 하고 입력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상단 사용 가능 변수를 제외하고는 타 변수 사용 불가능</a:t>
                      </a: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8689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에디터 내 글자수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노출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글자수를 통해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LMS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여부 분기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(46~1,000 byte)</a:t>
                      </a: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0093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 시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Alert “SMS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템플릿 수정을 취소 하시겠습니까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?”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Yes : SMS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템플릿 목록 페이지로 이동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(KAPSY503U)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No : Alert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닫기</a:t>
                      </a: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91272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 시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Alert “SMS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템플릿을 수정하시겠습니까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?”</a:t>
                      </a:r>
                    </a:p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Yes :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템플릿 저장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Alert “SMS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템플릿이 수정되었습니다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.”, SMS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템플릿 목록 페이지로 이동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(KAPSY503U)</a:t>
                      </a:r>
                    </a:p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No : Alert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닫기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761021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93280" y="1385541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GNB</a:t>
            </a: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193280" y="1601728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Navigation</a:t>
            </a:r>
          </a:p>
        </p:txBody>
      </p:sp>
      <p:sp>
        <p:nvSpPr>
          <p:cNvPr id="45" name="TextBox 11"/>
          <p:cNvSpPr txBox="1">
            <a:spLocks noChangeArrowheads="1"/>
          </p:cNvSpPr>
          <p:nvPr/>
        </p:nvSpPr>
        <p:spPr bwMode="auto">
          <a:xfrm>
            <a:off x="193280" y="6575853"/>
            <a:ext cx="9540000" cy="19562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Footer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07368" y="1967593"/>
            <a:ext cx="18710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알 수 없는 오류 발생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04152" y="2425875"/>
            <a:ext cx="58862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트리거</a:t>
            </a:r>
          </a:p>
        </p:txBody>
      </p:sp>
      <p:sp>
        <p:nvSpPr>
          <p:cNvPr id="15" name="모서리가 둥근 직사각형 62"/>
          <p:cNvSpPr>
            <a:spLocks noChangeArrowheads="1"/>
          </p:cNvSpPr>
          <p:nvPr/>
        </p:nvSpPr>
        <p:spPr bwMode="auto">
          <a:xfrm>
            <a:off x="1678481" y="2761830"/>
            <a:ext cx="7657879" cy="26695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1522-1000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04152" y="2768350"/>
            <a:ext cx="70083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발신자 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*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78481" y="2425875"/>
            <a:ext cx="158889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알 수 없는 오류 발생시</a:t>
            </a:r>
          </a:p>
        </p:txBody>
      </p:sp>
      <p:sp>
        <p:nvSpPr>
          <p:cNvPr id="18" name="모서리가 둥근 직사각형 62"/>
          <p:cNvSpPr>
            <a:spLocks noChangeArrowheads="1"/>
          </p:cNvSpPr>
          <p:nvPr/>
        </p:nvSpPr>
        <p:spPr bwMode="auto">
          <a:xfrm>
            <a:off x="1678481" y="3117344"/>
            <a:ext cx="7657879" cy="26695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사용자                                                                                                                                                                                                 </a:t>
            </a:r>
            <a:r>
              <a:rPr kumimoji="1" lang="ko-KR" altLang="en-US" sz="8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▼</a:t>
            </a: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04152" y="3123864"/>
            <a:ext cx="70083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수신자 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*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02255" y="3476845"/>
            <a:ext cx="928006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57263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05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□ 사용</a:t>
            </a:r>
          </a:p>
        </p:txBody>
      </p:sp>
      <p:sp>
        <p:nvSpPr>
          <p:cNvPr id="24" name="모서리가 둥근 직사각형 62"/>
          <p:cNvSpPr>
            <a:spLocks noChangeArrowheads="1"/>
          </p:cNvSpPr>
          <p:nvPr/>
        </p:nvSpPr>
        <p:spPr bwMode="auto">
          <a:xfrm>
            <a:off x="1678481" y="3736628"/>
            <a:ext cx="7657879" cy="26695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en-US" altLang="ko-KR" sz="8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Kbank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API Portal] </a:t>
            </a: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서비스 오류 안내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04152" y="3743148"/>
            <a:ext cx="90601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이메일 제목</a:t>
            </a:r>
          </a:p>
        </p:txBody>
      </p:sp>
      <p:sp>
        <p:nvSpPr>
          <p:cNvPr id="26" name="모서리가 둥근 직사각형 62"/>
          <p:cNvSpPr>
            <a:spLocks noChangeArrowheads="1"/>
          </p:cNvSpPr>
          <p:nvPr/>
        </p:nvSpPr>
        <p:spPr bwMode="auto">
          <a:xfrm>
            <a:off x="1678481" y="4105181"/>
            <a:ext cx="7657879" cy="2669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userName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수신자 이름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), </a:t>
            </a:r>
            <a:r>
              <a:rPr lang="en-US" altLang="ko-KR" sz="8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userId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수신자 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ID), </a:t>
            </a:r>
            <a:r>
              <a:rPr lang="en-US" altLang="ko-KR" sz="8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errorMessage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에러 메시지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), </a:t>
            </a:r>
            <a:r>
              <a:rPr lang="en-US" altLang="ko-KR" sz="8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stackTrace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(Stack Trace), </a:t>
            </a:r>
            <a:r>
              <a:rPr lang="en-US" altLang="ko-KR" sz="8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requestURL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(URL), </a:t>
            </a:r>
            <a:r>
              <a:rPr lang="en-US" altLang="ko-KR" sz="8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requestParams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8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파라미터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4152" y="4111701"/>
            <a:ext cx="1088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사용 가능 변수</a:t>
            </a:r>
          </a:p>
        </p:txBody>
      </p:sp>
      <p:sp>
        <p:nvSpPr>
          <p:cNvPr id="28" name="모서리가 둥근 직사각형 62"/>
          <p:cNvSpPr>
            <a:spLocks noChangeArrowheads="1"/>
          </p:cNvSpPr>
          <p:nvPr/>
        </p:nvSpPr>
        <p:spPr bwMode="auto">
          <a:xfrm>
            <a:off x="1678481" y="4468282"/>
            <a:ext cx="7657879" cy="1399296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72000" rIns="89987" bIns="35996" anchor="t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안녕하세요 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{{{</a:t>
            </a:r>
            <a:r>
              <a:rPr lang="en-US" altLang="ko-KR" sz="8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userName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}}}({{{</a:t>
            </a:r>
            <a:r>
              <a:rPr lang="en-US" altLang="ko-KR" sz="8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userID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}}}) </a:t>
            </a: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고객님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</a:p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8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Kbank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API Portal </a:t>
            </a: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관리자 입니다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endParaRPr lang="en-US" altLang="ko-KR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시스템에 오류가 발생하여 </a:t>
            </a:r>
            <a:r>
              <a:rPr lang="ko-KR" altLang="en-US" sz="8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안내드립니다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오류 메시지 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: {{{</a:t>
            </a:r>
            <a:r>
              <a:rPr lang="en-US" altLang="ko-KR" sz="8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errorMessage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}}}</a:t>
            </a:r>
          </a:p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endParaRPr lang="en-US" altLang="ko-KR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신속한 복구를 위해 노력하겠습니다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서비스 이용에 불편을 드려 죄송합니다</a:t>
            </a:r>
            <a:r>
              <a:rPr lang="en-US" altLang="ko-KR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04152" y="4474802"/>
            <a:ext cx="88517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SMS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본문 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*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0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5748" y="6246237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취소</a:t>
            </a:r>
          </a:p>
        </p:txBody>
      </p:sp>
      <p:sp>
        <p:nvSpPr>
          <p:cNvPr id="33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9566" y="6246237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수정</a:t>
            </a:r>
          </a:p>
        </p:txBody>
      </p:sp>
      <p:sp>
        <p:nvSpPr>
          <p:cNvPr id="34" name="Oval 83"/>
          <p:cNvSpPr>
            <a:spLocks noChangeArrowheads="1"/>
          </p:cNvSpPr>
          <p:nvPr/>
        </p:nvSpPr>
        <p:spPr bwMode="auto">
          <a:xfrm>
            <a:off x="1553846" y="2833478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2</a:t>
            </a:r>
          </a:p>
        </p:txBody>
      </p:sp>
      <p:sp>
        <p:nvSpPr>
          <p:cNvPr id="35" name="Oval 83"/>
          <p:cNvSpPr>
            <a:spLocks noChangeArrowheads="1"/>
          </p:cNvSpPr>
          <p:nvPr/>
        </p:nvSpPr>
        <p:spPr bwMode="auto">
          <a:xfrm>
            <a:off x="1553846" y="3185807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3</a:t>
            </a:r>
          </a:p>
        </p:txBody>
      </p:sp>
      <p:sp>
        <p:nvSpPr>
          <p:cNvPr id="36" name="Oval 83"/>
          <p:cNvSpPr>
            <a:spLocks noChangeArrowheads="1"/>
          </p:cNvSpPr>
          <p:nvPr/>
        </p:nvSpPr>
        <p:spPr bwMode="auto">
          <a:xfrm>
            <a:off x="1553846" y="3496157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4</a:t>
            </a:r>
          </a:p>
        </p:txBody>
      </p:sp>
      <p:sp>
        <p:nvSpPr>
          <p:cNvPr id="37" name="Oval 83"/>
          <p:cNvSpPr>
            <a:spLocks noChangeArrowheads="1"/>
          </p:cNvSpPr>
          <p:nvPr/>
        </p:nvSpPr>
        <p:spPr bwMode="auto">
          <a:xfrm>
            <a:off x="1553846" y="3808276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5</a:t>
            </a:r>
          </a:p>
        </p:txBody>
      </p:sp>
      <p:sp>
        <p:nvSpPr>
          <p:cNvPr id="38" name="Oval 83"/>
          <p:cNvSpPr>
            <a:spLocks noChangeArrowheads="1"/>
          </p:cNvSpPr>
          <p:nvPr/>
        </p:nvSpPr>
        <p:spPr bwMode="auto">
          <a:xfrm>
            <a:off x="1553846" y="417229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6</a:t>
            </a:r>
          </a:p>
        </p:txBody>
      </p:sp>
      <p:sp>
        <p:nvSpPr>
          <p:cNvPr id="39" name="Oval 83"/>
          <p:cNvSpPr>
            <a:spLocks noChangeArrowheads="1"/>
          </p:cNvSpPr>
          <p:nvPr/>
        </p:nvSpPr>
        <p:spPr bwMode="auto">
          <a:xfrm>
            <a:off x="1553846" y="451782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7</a:t>
            </a:r>
          </a:p>
        </p:txBody>
      </p:sp>
      <p:sp>
        <p:nvSpPr>
          <p:cNvPr id="40" name="Rectangle 88"/>
          <p:cNvSpPr>
            <a:spLocks noChangeArrowheads="1"/>
          </p:cNvSpPr>
          <p:nvPr/>
        </p:nvSpPr>
        <p:spPr bwMode="auto">
          <a:xfrm>
            <a:off x="1678481" y="4473734"/>
            <a:ext cx="7657879" cy="1414496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1" name="Oval 83"/>
          <p:cNvSpPr>
            <a:spLocks noChangeArrowheads="1"/>
          </p:cNvSpPr>
          <p:nvPr/>
        </p:nvSpPr>
        <p:spPr bwMode="auto">
          <a:xfrm>
            <a:off x="3539845" y="6328701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9</a:t>
            </a:r>
          </a:p>
        </p:txBody>
      </p:sp>
      <p:sp>
        <p:nvSpPr>
          <p:cNvPr id="42" name="Oval 83"/>
          <p:cNvSpPr>
            <a:spLocks noChangeArrowheads="1"/>
          </p:cNvSpPr>
          <p:nvPr/>
        </p:nvSpPr>
        <p:spPr bwMode="auto">
          <a:xfrm>
            <a:off x="4953664" y="6328701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10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8284469" y="5613662"/>
            <a:ext cx="109517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158/1,000 byte</a:t>
            </a:r>
            <a:endParaRPr lang="ko-KR" altLang="en-US" sz="1050" dirty="0">
              <a:solidFill>
                <a:schemeClr val="bg1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4" name="Oval 83"/>
          <p:cNvSpPr>
            <a:spLocks noChangeArrowheads="1"/>
          </p:cNvSpPr>
          <p:nvPr/>
        </p:nvSpPr>
        <p:spPr bwMode="auto">
          <a:xfrm>
            <a:off x="8222151" y="5683978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8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702255" y="5890128"/>
            <a:ext cx="374333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* 고객 수신 시</a:t>
            </a:r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사용 변수에 따라 본문이 누락 될 수 있습니다</a:t>
            </a:r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1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9" name="Oval 83"/>
          <p:cNvSpPr>
            <a:spLocks noChangeArrowheads="1"/>
          </p:cNvSpPr>
          <p:nvPr/>
        </p:nvSpPr>
        <p:spPr bwMode="auto">
          <a:xfrm>
            <a:off x="324366" y="2054459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1</a:t>
            </a:r>
          </a:p>
        </p:txBody>
      </p:sp>
      <p:sp>
        <p:nvSpPr>
          <p:cNvPr id="50" name="Rectangle 88"/>
          <p:cNvSpPr>
            <a:spLocks noChangeArrowheads="1"/>
          </p:cNvSpPr>
          <p:nvPr/>
        </p:nvSpPr>
        <p:spPr bwMode="auto">
          <a:xfrm>
            <a:off x="455473" y="1997305"/>
            <a:ext cx="1752095" cy="240108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81851566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텍스트 개체 틀 1"/>
          <p:cNvSpPr txBox="1">
            <a:spLocks/>
          </p:cNvSpPr>
          <p:nvPr/>
        </p:nvSpPr>
        <p:spPr>
          <a:xfrm>
            <a:off x="477111" y="958145"/>
            <a:ext cx="8557245" cy="338554"/>
          </a:xfrm>
          <a:prstGeom prst="rect">
            <a:avLst/>
          </a:prstGeom>
        </p:spPr>
        <p:txBody>
          <a:bodyPr/>
          <a:lstStyle>
            <a:lvl1pPr algn="just" rtl="0" eaLnBrk="1" fontAlgn="base" latinLnBrk="1" hangingPunct="1">
              <a:spcBef>
                <a:spcPct val="20000"/>
              </a:spcBef>
              <a:spcAft>
                <a:spcPct val="20000"/>
              </a:spcAft>
              <a:defRPr kumimoji="1" sz="1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92100" indent="-101600" algn="just" rtl="0" eaLnBrk="1" fontAlgn="base" latinLnBrk="1" hangingPunct="1">
              <a:spcBef>
                <a:spcPct val="20000"/>
              </a:spcBef>
              <a:spcAft>
                <a:spcPct val="20000"/>
              </a:spcAft>
              <a:buChar char="•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2pPr>
            <a:lvl3pPr marL="571500" indent="-88900" algn="l" rtl="0" eaLnBrk="1" fontAlgn="base" latinLnBrk="1" hangingPunct="1">
              <a:spcBef>
                <a:spcPct val="20000"/>
              </a:spcBef>
              <a:spcAft>
                <a:spcPct val="20000"/>
              </a:spcAft>
              <a:buChar char="-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–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altLang="ko-KR" kern="0" dirty="0"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UI </a:t>
            </a:r>
            <a:r>
              <a:rPr lang="ko-KR" altLang="en-US" kern="0" dirty="0"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공통 표준 </a:t>
            </a:r>
            <a:r>
              <a:rPr lang="ko-KR" altLang="en-US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정의</a:t>
            </a:r>
            <a:endParaRPr lang="ko-KR" altLang="en-US" kern="0" dirty="0">
              <a:latin typeface="맑은 고딕" panose="020B0503020000020004" pitchFamily="50" charset="-127"/>
              <a:ea typeface="맑은 고딕" panose="020B0503020000020004" pitchFamily="50" charset="-127"/>
              <a:cs typeface="Pretendard" panose="02000503000000020004" pitchFamily="2" charset="-127"/>
            </a:endParaRPr>
          </a:p>
        </p:txBody>
      </p:sp>
      <p:sp>
        <p:nvSpPr>
          <p:cNvPr id="38" name="텍스트 개체 틀 1"/>
          <p:cNvSpPr txBox="1">
            <a:spLocks/>
          </p:cNvSpPr>
          <p:nvPr/>
        </p:nvSpPr>
        <p:spPr>
          <a:xfrm>
            <a:off x="477111" y="1401484"/>
            <a:ext cx="8557245" cy="338554"/>
          </a:xfrm>
          <a:prstGeom prst="rect">
            <a:avLst/>
          </a:prstGeom>
        </p:spPr>
        <p:txBody>
          <a:bodyPr/>
          <a:lstStyle>
            <a:lvl1pPr algn="just" rtl="0" eaLnBrk="1" fontAlgn="base" latinLnBrk="1" hangingPunct="1">
              <a:spcBef>
                <a:spcPct val="20000"/>
              </a:spcBef>
              <a:spcAft>
                <a:spcPct val="20000"/>
              </a:spcAft>
              <a:defRPr kumimoji="1" sz="1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92100" indent="-101600" algn="just" rtl="0" eaLnBrk="1" fontAlgn="base" latinLnBrk="1" hangingPunct="1">
              <a:spcBef>
                <a:spcPct val="20000"/>
              </a:spcBef>
              <a:spcAft>
                <a:spcPct val="20000"/>
              </a:spcAft>
              <a:buChar char="•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2pPr>
            <a:lvl3pPr marL="571500" indent="-88900" algn="l" rtl="0" eaLnBrk="1" fontAlgn="base" latinLnBrk="1" hangingPunct="1">
              <a:spcBef>
                <a:spcPct val="20000"/>
              </a:spcBef>
              <a:spcAft>
                <a:spcPct val="20000"/>
              </a:spcAft>
              <a:buChar char="-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–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altLang="ko-KR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- UI </a:t>
            </a:r>
            <a:r>
              <a:rPr lang="ko-KR" altLang="en-US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공통은 </a:t>
            </a:r>
            <a:r>
              <a:rPr lang="en-US" altLang="ko-KR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Portal </a:t>
            </a:r>
            <a:r>
              <a:rPr lang="ko-KR" altLang="en-US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공통</a:t>
            </a:r>
            <a:r>
              <a:rPr lang="en-US" altLang="ko-KR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 </a:t>
            </a:r>
            <a:r>
              <a:rPr lang="ko-KR" altLang="en-US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정의에 준함 </a:t>
            </a:r>
            <a:r>
              <a:rPr lang="en-US" altLang="ko-KR" kern="0" dirty="0"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(</a:t>
            </a:r>
            <a:r>
              <a:rPr lang="en-US" altLang="ko-KR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Kbank-API-DE20-3)</a:t>
            </a:r>
            <a:endParaRPr lang="ko-KR" altLang="en-US" kern="0" dirty="0">
              <a:latin typeface="맑은 고딕" panose="020B0503020000020004" pitchFamily="50" charset="-127"/>
              <a:ea typeface="맑은 고딕" panose="020B0503020000020004" pitchFamily="50" charset="-127"/>
              <a:cs typeface="Pretendard" panose="02000503000000020004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97192288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b="1" dirty="0" smtClean="0"/>
              <a:t>게시판 관리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839799926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/>
              <a:t>KAPSY601U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ko-KR" altLang="en-US" dirty="0"/>
              <a:t>공지사항 목록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ko-KR" altLang="en-US" dirty="0"/>
              <a:t>공지사항 목록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2"/>
          </p:nvPr>
        </p:nvSpPr>
        <p:spPr>
          <a:xfrm>
            <a:off x="7320138" y="832006"/>
            <a:ext cx="1872206" cy="212802"/>
          </a:xfrm>
        </p:spPr>
        <p:txBody>
          <a:bodyPr/>
          <a:lstStyle/>
          <a:p>
            <a:r>
              <a:rPr lang="en-US" altLang="ko-KR" dirty="0"/>
              <a:t>/</a:t>
            </a:r>
            <a:r>
              <a:rPr lang="ko-KR" altLang="en-US" dirty="0"/>
              <a:t>시스템관리</a:t>
            </a:r>
            <a:r>
              <a:rPr lang="en-US" altLang="ko-KR" dirty="0"/>
              <a:t>/</a:t>
            </a:r>
            <a:r>
              <a:rPr lang="ko-KR" altLang="en-US" dirty="0" err="1"/>
              <a:t>게시판관리</a:t>
            </a:r>
            <a:r>
              <a:rPr lang="en-US" altLang="ko-KR" dirty="0"/>
              <a:t>/</a:t>
            </a:r>
            <a:r>
              <a:rPr lang="ko-KR" altLang="en-US" dirty="0"/>
              <a:t>공지사항목록</a:t>
            </a:r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50F983-0FBA-4A9B-89C9-6D8B392D2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8794264"/>
              </p:ext>
            </p:extLst>
          </p:nvPr>
        </p:nvGraphicFramePr>
        <p:xfrm>
          <a:off x="9774650" y="1343214"/>
          <a:ext cx="2259242" cy="3596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90">
                  <a:extLst>
                    <a:ext uri="{9D8B030D-6E8A-4147-A177-3AD203B41FA5}">
                      <a16:colId xmlns:a16="http://schemas.microsoft.com/office/drawing/2014/main" val="2853012212"/>
                    </a:ext>
                  </a:extLst>
                </a:gridCol>
                <a:gridCol w="1977452">
                  <a:extLst>
                    <a:ext uri="{9D8B030D-6E8A-4147-A177-3AD203B41FA5}">
                      <a16:colId xmlns:a16="http://schemas.microsoft.com/office/drawing/2014/main" val="4172672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6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(Dropdown)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선택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미사용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004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(Text box) </a:t>
                      </a:r>
                      <a:r>
                        <a:rPr lang="ko-KR" altLang="en-US" sz="700" b="0" u="none" baseline="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검색어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입력란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95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 시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검색어로 공지사항 목록 대상 검색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검색 영역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제목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등록자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83266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공지사항 목록 리스트 노출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연번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제목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사용여부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마지막 수정일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등록자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조회수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06602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행 클릭 시</a:t>
                      </a: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</a:t>
                      </a: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공지사항 보기 페이지로 이동 </a:t>
                      </a: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(KAPSY602U1)</a:t>
                      </a: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15365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 시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공지사항 등록 페이지로 이동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(KAPSY603U1)</a:t>
                      </a: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9745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8689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0093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91272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761021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93280" y="1385541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GNB</a:t>
            </a: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193280" y="1601728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Navigation</a:t>
            </a:r>
          </a:p>
        </p:txBody>
      </p:sp>
      <p:sp>
        <p:nvSpPr>
          <p:cNvPr id="45" name="TextBox 11"/>
          <p:cNvSpPr txBox="1">
            <a:spLocks noChangeArrowheads="1"/>
          </p:cNvSpPr>
          <p:nvPr/>
        </p:nvSpPr>
        <p:spPr bwMode="auto">
          <a:xfrm>
            <a:off x="193280" y="6271999"/>
            <a:ext cx="9540000" cy="19562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Footer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07368" y="1967593"/>
            <a:ext cx="13244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공지사항 목록</a:t>
            </a:r>
          </a:p>
        </p:txBody>
      </p:sp>
      <p:graphicFrame>
        <p:nvGraphicFramePr>
          <p:cNvPr id="30" name="Group 299">
            <a:extLst>
              <a:ext uri="{FF2B5EF4-FFF2-40B4-BE49-F238E27FC236}">
                <a16:creationId xmlns:a16="http://schemas.microsoft.com/office/drawing/2014/main" id="{14679276-1DD2-4555-B077-1F3EAE95D8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8308150"/>
              </p:ext>
            </p:extLst>
          </p:nvPr>
        </p:nvGraphicFramePr>
        <p:xfrm>
          <a:off x="407367" y="2681708"/>
          <a:ext cx="9113527" cy="3267576"/>
        </p:xfrm>
        <a:graphic>
          <a:graphicData uri="http://schemas.openxmlformats.org/drawingml/2006/table">
            <a:tbl>
              <a:tblPr/>
              <a:tblGrid>
                <a:gridCol w="504056">
                  <a:extLst>
                    <a:ext uri="{9D8B030D-6E8A-4147-A177-3AD203B41FA5}">
                      <a16:colId xmlns:a16="http://schemas.microsoft.com/office/drawing/2014/main" val="122619423"/>
                    </a:ext>
                  </a:extLst>
                </a:gridCol>
                <a:gridCol w="4104456">
                  <a:extLst>
                    <a:ext uri="{9D8B030D-6E8A-4147-A177-3AD203B41FA5}">
                      <a16:colId xmlns:a16="http://schemas.microsoft.com/office/drawing/2014/main" val="1145932229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3636">
                  <a:extLst>
                    <a:ext uri="{9D8B030D-6E8A-4147-A177-3AD203B41FA5}">
                      <a16:colId xmlns:a16="http://schemas.microsoft.com/office/drawing/2014/main" val="4281790885"/>
                    </a:ext>
                  </a:extLst>
                </a:gridCol>
                <a:gridCol w="970580">
                  <a:extLst>
                    <a:ext uri="{9D8B030D-6E8A-4147-A177-3AD203B41FA5}">
                      <a16:colId xmlns:a16="http://schemas.microsoft.com/office/drawing/2014/main" val="234864581"/>
                    </a:ext>
                  </a:extLst>
                </a:gridCol>
                <a:gridCol w="1048631">
                  <a:extLst>
                    <a:ext uri="{9D8B030D-6E8A-4147-A177-3AD203B41FA5}">
                      <a16:colId xmlns:a16="http://schemas.microsoft.com/office/drawing/2014/main" val="4291356159"/>
                    </a:ext>
                  </a:extLst>
                </a:gridCol>
              </a:tblGrid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No.</a:t>
                      </a:r>
                      <a:endParaRPr kumimoji="1" lang="ko-KR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제목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마지막 수정일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등록일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등록자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조회수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39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개인정보처리방침 정정 공지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38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Kbank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API Portal </a:t>
                      </a: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사이트 사용 안내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2544950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37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일부 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API </a:t>
                      </a: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신규 버전 출시 안내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미사용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3921898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36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Kbank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API Portal </a:t>
                      </a: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이용약관 개정 안내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6187772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35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API </a:t>
                      </a: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서비스 개정 안내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8377087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34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API </a:t>
                      </a: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마켓 신규 오픈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미사용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3953355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33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신규 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API </a:t>
                      </a: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서비스 등록 안내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0974173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32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개인정보처리방침 개정 안내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694502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31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Kbank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API Portal </a:t>
                      </a: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신규 오픈 안내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미사용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9051752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오픈 기념 이벤트 안내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866461"/>
                  </a:ext>
                </a:extLst>
              </a:tr>
              <a:tr h="272298">
                <a:tc gridSpan="7"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Webdings" pitchFamily="18" charset="2"/>
                        </a:rPr>
                        <a:t>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8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◀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</a:t>
                      </a:r>
                      <a:r>
                        <a:rPr lang="en-US" altLang="ko-KR" sz="900" b="1" u="sng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2   3   4   5   6   7   8   9   10   </a:t>
                      </a:r>
                      <a:r>
                        <a:rPr lang="en-US" altLang="ko-KR" sz="8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▶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Webdings" pitchFamily="18" charset="2"/>
                        </a:rPr>
                        <a:t>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9253528"/>
                  </a:ext>
                </a:extLst>
              </a:tr>
            </a:tbl>
          </a:graphicData>
        </a:graphic>
      </p:graphicFrame>
      <p:sp>
        <p:nvSpPr>
          <p:cNvPr id="35" name="Rectangle 88"/>
          <p:cNvSpPr>
            <a:spLocks noChangeArrowheads="1"/>
          </p:cNvSpPr>
          <p:nvPr/>
        </p:nvSpPr>
        <p:spPr bwMode="auto">
          <a:xfrm>
            <a:off x="394590" y="2667812"/>
            <a:ext cx="9176637" cy="2993436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6" name="Oval 83"/>
          <p:cNvSpPr>
            <a:spLocks noChangeArrowheads="1"/>
          </p:cNvSpPr>
          <p:nvPr/>
        </p:nvSpPr>
        <p:spPr bwMode="auto">
          <a:xfrm>
            <a:off x="280455" y="2653780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4</a:t>
            </a:r>
          </a:p>
        </p:txBody>
      </p:sp>
      <p:sp>
        <p:nvSpPr>
          <p:cNvPr id="37" name="Rectangle 88"/>
          <p:cNvSpPr>
            <a:spLocks noChangeArrowheads="1"/>
          </p:cNvSpPr>
          <p:nvPr/>
        </p:nvSpPr>
        <p:spPr bwMode="auto">
          <a:xfrm>
            <a:off x="437290" y="2945834"/>
            <a:ext cx="9124975" cy="274291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8" name="Oval 83"/>
          <p:cNvSpPr>
            <a:spLocks noChangeArrowheads="1"/>
          </p:cNvSpPr>
          <p:nvPr/>
        </p:nvSpPr>
        <p:spPr bwMode="auto">
          <a:xfrm>
            <a:off x="280455" y="295595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5</a:t>
            </a:r>
          </a:p>
        </p:txBody>
      </p:sp>
      <p:sp>
        <p:nvSpPr>
          <p:cNvPr id="22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0527" y="2374626"/>
            <a:ext cx="880373" cy="239372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검색</a:t>
            </a:r>
          </a:p>
        </p:txBody>
      </p:sp>
      <p:sp>
        <p:nvSpPr>
          <p:cNvPr id="23" name="모서리가 둥근 직사각형 62"/>
          <p:cNvSpPr>
            <a:spLocks noChangeArrowheads="1"/>
          </p:cNvSpPr>
          <p:nvPr/>
        </p:nvSpPr>
        <p:spPr bwMode="auto">
          <a:xfrm>
            <a:off x="6280541" y="2376918"/>
            <a:ext cx="2281735" cy="23708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검색</a:t>
            </a:r>
          </a:p>
        </p:txBody>
      </p:sp>
      <p:sp>
        <p:nvSpPr>
          <p:cNvPr id="24" name="Oval 83"/>
          <p:cNvSpPr>
            <a:spLocks noChangeArrowheads="1"/>
          </p:cNvSpPr>
          <p:nvPr/>
        </p:nvSpPr>
        <p:spPr bwMode="auto">
          <a:xfrm>
            <a:off x="6145533" y="242973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2</a:t>
            </a:r>
          </a:p>
        </p:txBody>
      </p:sp>
      <p:sp>
        <p:nvSpPr>
          <p:cNvPr id="25" name="Oval 83"/>
          <p:cNvSpPr>
            <a:spLocks noChangeArrowheads="1"/>
          </p:cNvSpPr>
          <p:nvPr/>
        </p:nvSpPr>
        <p:spPr bwMode="auto">
          <a:xfrm>
            <a:off x="8569480" y="242973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3</a:t>
            </a:r>
          </a:p>
        </p:txBody>
      </p:sp>
      <p:sp>
        <p:nvSpPr>
          <p:cNvPr id="39" name="모서리가 둥근 직사각형 62"/>
          <p:cNvSpPr>
            <a:spLocks noChangeArrowheads="1"/>
          </p:cNvSpPr>
          <p:nvPr/>
        </p:nvSpPr>
        <p:spPr bwMode="auto">
          <a:xfrm>
            <a:off x="405090" y="2374626"/>
            <a:ext cx="1331185" cy="23937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ko-KR" altLang="en-US" sz="8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전체                       ▼</a:t>
            </a:r>
            <a:endParaRPr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0" name="Oval 83"/>
          <p:cNvSpPr>
            <a:spLocks noChangeArrowheads="1"/>
          </p:cNvSpPr>
          <p:nvPr/>
        </p:nvSpPr>
        <p:spPr bwMode="auto">
          <a:xfrm>
            <a:off x="279144" y="242973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1</a:t>
            </a:r>
          </a:p>
        </p:txBody>
      </p:sp>
      <p:sp>
        <p:nvSpPr>
          <p:cNvPr id="42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6241" y="5984749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공지사항 등록</a:t>
            </a:r>
          </a:p>
        </p:txBody>
      </p:sp>
      <p:sp>
        <p:nvSpPr>
          <p:cNvPr id="43" name="Oval 83"/>
          <p:cNvSpPr>
            <a:spLocks noChangeArrowheads="1"/>
          </p:cNvSpPr>
          <p:nvPr/>
        </p:nvSpPr>
        <p:spPr bwMode="auto">
          <a:xfrm>
            <a:off x="8115326" y="606824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648879859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/>
              <a:t>KAPSY602U1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ko-KR" altLang="en-US" dirty="0"/>
              <a:t>공지사항 보기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ko-KR" altLang="en-US" dirty="0"/>
              <a:t>공지사항 목록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2"/>
          </p:nvPr>
        </p:nvSpPr>
        <p:spPr>
          <a:xfrm>
            <a:off x="7320138" y="832006"/>
            <a:ext cx="1872206" cy="212802"/>
          </a:xfrm>
        </p:spPr>
        <p:txBody>
          <a:bodyPr/>
          <a:lstStyle/>
          <a:p>
            <a:r>
              <a:rPr lang="en-US" altLang="ko-KR" dirty="0"/>
              <a:t>/</a:t>
            </a:r>
            <a:r>
              <a:rPr lang="ko-KR" altLang="en-US" dirty="0"/>
              <a:t>시스템관리</a:t>
            </a:r>
            <a:r>
              <a:rPr lang="en-US" altLang="ko-KR" dirty="0"/>
              <a:t>/</a:t>
            </a:r>
            <a:r>
              <a:rPr lang="ko-KR" altLang="en-US" dirty="0" err="1"/>
              <a:t>게시판관리</a:t>
            </a:r>
            <a:r>
              <a:rPr lang="en-US" altLang="ko-KR" dirty="0"/>
              <a:t>/</a:t>
            </a:r>
            <a:r>
              <a:rPr lang="ko-KR" altLang="en-US" dirty="0"/>
              <a:t>공지사항보기</a:t>
            </a:r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50F983-0FBA-4A9B-89C9-6D8B392D2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1108859"/>
              </p:ext>
            </p:extLst>
          </p:nvPr>
        </p:nvGraphicFramePr>
        <p:xfrm>
          <a:off x="9774650" y="1343214"/>
          <a:ext cx="2259242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90">
                  <a:extLst>
                    <a:ext uri="{9D8B030D-6E8A-4147-A177-3AD203B41FA5}">
                      <a16:colId xmlns:a16="http://schemas.microsoft.com/office/drawing/2014/main" val="2853012212"/>
                    </a:ext>
                  </a:extLst>
                </a:gridCol>
                <a:gridCol w="1977452">
                  <a:extLst>
                    <a:ext uri="{9D8B030D-6E8A-4147-A177-3AD203B41FA5}">
                      <a16:colId xmlns:a16="http://schemas.microsoft.com/office/drawing/2014/main" val="4172672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6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공지사항 제목 노출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004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작성자 노출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95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등록일 노출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83266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게시물의 마지막 수정일 노출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06602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첨부파일 노출</a:t>
                      </a: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 시</a:t>
                      </a: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첨부파일 다운로드</a:t>
                      </a: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15365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ko-KR" altLang="en-US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게시물 본문 노출</a:t>
                      </a:r>
                      <a:endParaRPr lang="en-US" altLang="ko-KR" sz="700" b="0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시스템관리에서 에디터로 넣은 내용 노출 </a:t>
                      </a: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9745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시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공지사항 목록 화면 으로 이동 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(KAPSY601U)</a:t>
                      </a: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8689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 시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공지사항 등록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수정 화면으로 이동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(KAPSY603U1)</a:t>
                      </a: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0093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91272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761021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93280" y="1385541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GNB</a:t>
            </a: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193280" y="1601728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Navigation</a:t>
            </a:r>
          </a:p>
        </p:txBody>
      </p:sp>
      <p:sp>
        <p:nvSpPr>
          <p:cNvPr id="45" name="TextBox 11"/>
          <p:cNvSpPr txBox="1">
            <a:spLocks noChangeArrowheads="1"/>
          </p:cNvSpPr>
          <p:nvPr/>
        </p:nvSpPr>
        <p:spPr bwMode="auto">
          <a:xfrm>
            <a:off x="193280" y="6271999"/>
            <a:ext cx="9540000" cy="19562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Footer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07368" y="1967593"/>
            <a:ext cx="24641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개인정보처리방침 정정 공지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04152" y="2425875"/>
            <a:ext cx="58862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작성자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04152" y="2768350"/>
            <a:ext cx="58862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등록일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678481" y="2425875"/>
            <a:ext cx="66236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관리자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678481" y="2768350"/>
            <a:ext cx="85311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2024.12.31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04152" y="3105329"/>
            <a:ext cx="10406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마지막 수정일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678481" y="3105329"/>
            <a:ext cx="85311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2024.12.31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04152" y="3441048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첨부파일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678481" y="3441048"/>
            <a:ext cx="131799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u="sng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filename.extension</a:t>
            </a:r>
            <a:endParaRPr lang="ko-KR" altLang="en-US" sz="1050" u="sng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04152" y="3784783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본문</a:t>
            </a:r>
          </a:p>
        </p:txBody>
      </p:sp>
      <p:graphicFrame>
        <p:nvGraphicFramePr>
          <p:cNvPr id="49" name="표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45805"/>
              </p:ext>
            </p:extLst>
          </p:nvPr>
        </p:nvGraphicFramePr>
        <p:xfrm>
          <a:off x="1701025" y="3773729"/>
          <a:ext cx="7635335" cy="2033910"/>
        </p:xfrm>
        <a:graphic>
          <a:graphicData uri="http://schemas.openxmlformats.org/drawingml/2006/table">
            <a:tbl>
              <a:tblPr/>
              <a:tblGrid>
                <a:gridCol w="76353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0339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i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Contents Area</a:t>
                      </a:r>
                    </a:p>
                  </a:txBody>
                  <a:tcPr marL="78710" marR="78710" marT="62998" marB="62998" anchor="ctr" horzOverflow="overflow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0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9029" y="5896194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수정</a:t>
            </a:r>
          </a:p>
        </p:txBody>
      </p:sp>
      <p:sp>
        <p:nvSpPr>
          <p:cNvPr id="51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4809" y="5896194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목록</a:t>
            </a:r>
          </a:p>
        </p:txBody>
      </p:sp>
      <p:sp>
        <p:nvSpPr>
          <p:cNvPr id="52" name="Oval 83"/>
          <p:cNvSpPr>
            <a:spLocks noChangeArrowheads="1"/>
          </p:cNvSpPr>
          <p:nvPr/>
        </p:nvSpPr>
        <p:spPr bwMode="auto">
          <a:xfrm>
            <a:off x="324366" y="2054459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1</a:t>
            </a:r>
          </a:p>
        </p:txBody>
      </p:sp>
      <p:sp>
        <p:nvSpPr>
          <p:cNvPr id="53" name="Rectangle 88"/>
          <p:cNvSpPr>
            <a:spLocks noChangeArrowheads="1"/>
          </p:cNvSpPr>
          <p:nvPr/>
        </p:nvSpPr>
        <p:spPr bwMode="auto">
          <a:xfrm>
            <a:off x="455473" y="1997305"/>
            <a:ext cx="2328159" cy="240108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4" name="Oval 83"/>
          <p:cNvSpPr>
            <a:spLocks noChangeArrowheads="1"/>
          </p:cNvSpPr>
          <p:nvPr/>
        </p:nvSpPr>
        <p:spPr bwMode="auto">
          <a:xfrm>
            <a:off x="1582490" y="249941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2</a:t>
            </a:r>
          </a:p>
        </p:txBody>
      </p:sp>
      <p:sp>
        <p:nvSpPr>
          <p:cNvPr id="55" name="Oval 83"/>
          <p:cNvSpPr>
            <a:spLocks noChangeArrowheads="1"/>
          </p:cNvSpPr>
          <p:nvPr/>
        </p:nvSpPr>
        <p:spPr bwMode="auto">
          <a:xfrm>
            <a:off x="1582490" y="2833479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3</a:t>
            </a:r>
          </a:p>
        </p:txBody>
      </p:sp>
      <p:sp>
        <p:nvSpPr>
          <p:cNvPr id="56" name="Oval 83"/>
          <p:cNvSpPr>
            <a:spLocks noChangeArrowheads="1"/>
          </p:cNvSpPr>
          <p:nvPr/>
        </p:nvSpPr>
        <p:spPr bwMode="auto">
          <a:xfrm>
            <a:off x="1582490" y="3175954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4</a:t>
            </a:r>
          </a:p>
        </p:txBody>
      </p:sp>
      <p:sp>
        <p:nvSpPr>
          <p:cNvPr id="57" name="Oval 83"/>
          <p:cNvSpPr>
            <a:spLocks noChangeArrowheads="1"/>
          </p:cNvSpPr>
          <p:nvPr/>
        </p:nvSpPr>
        <p:spPr bwMode="auto">
          <a:xfrm>
            <a:off x="1582490" y="3502059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5</a:t>
            </a:r>
          </a:p>
        </p:txBody>
      </p:sp>
      <p:sp>
        <p:nvSpPr>
          <p:cNvPr id="59" name="Oval 83"/>
          <p:cNvSpPr>
            <a:spLocks noChangeArrowheads="1"/>
          </p:cNvSpPr>
          <p:nvPr/>
        </p:nvSpPr>
        <p:spPr bwMode="auto">
          <a:xfrm>
            <a:off x="1582490" y="3784036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6</a:t>
            </a:r>
          </a:p>
        </p:txBody>
      </p:sp>
      <p:sp>
        <p:nvSpPr>
          <p:cNvPr id="60" name="Oval 83"/>
          <p:cNvSpPr>
            <a:spLocks noChangeArrowheads="1"/>
          </p:cNvSpPr>
          <p:nvPr/>
        </p:nvSpPr>
        <p:spPr bwMode="auto">
          <a:xfrm>
            <a:off x="4190174" y="5965371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7</a:t>
            </a:r>
          </a:p>
        </p:txBody>
      </p:sp>
      <p:sp>
        <p:nvSpPr>
          <p:cNvPr id="61" name="Oval 83"/>
          <p:cNvSpPr>
            <a:spLocks noChangeArrowheads="1"/>
          </p:cNvSpPr>
          <p:nvPr/>
        </p:nvSpPr>
        <p:spPr bwMode="auto">
          <a:xfrm>
            <a:off x="7954394" y="5965371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3701182543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모서리가 둥근 직사각형 62"/>
          <p:cNvSpPr>
            <a:spLocks noChangeArrowheads="1"/>
          </p:cNvSpPr>
          <p:nvPr/>
        </p:nvSpPr>
        <p:spPr bwMode="auto">
          <a:xfrm>
            <a:off x="1697328" y="2737183"/>
            <a:ext cx="7639032" cy="26695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 smtClean="0">
                <a:solidFill>
                  <a:schemeClr val="bg1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제목</a:t>
            </a:r>
            <a:endParaRPr lang="ko-KR" altLang="en-US" sz="800" dirty="0">
              <a:solidFill>
                <a:schemeClr val="bg1">
                  <a:lumMod val="7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텍스트 개체 틀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/>
              <a:t>KAPSY602U1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ko-KR" altLang="en-US" dirty="0"/>
              <a:t>공지사항 등록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ko-KR" altLang="en-US" dirty="0"/>
              <a:t>공지사항 등록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2"/>
          </p:nvPr>
        </p:nvSpPr>
        <p:spPr>
          <a:xfrm>
            <a:off x="7320138" y="832006"/>
            <a:ext cx="1872206" cy="212802"/>
          </a:xfrm>
        </p:spPr>
        <p:txBody>
          <a:bodyPr/>
          <a:lstStyle/>
          <a:p>
            <a:r>
              <a:rPr lang="en-US" altLang="ko-KR" dirty="0"/>
              <a:t>/</a:t>
            </a:r>
            <a:r>
              <a:rPr lang="ko-KR" altLang="en-US" dirty="0"/>
              <a:t>시스템관리</a:t>
            </a:r>
            <a:r>
              <a:rPr lang="en-US" altLang="ko-KR" dirty="0"/>
              <a:t>/</a:t>
            </a:r>
            <a:r>
              <a:rPr lang="ko-KR" altLang="en-US" dirty="0" err="1"/>
              <a:t>게시판관리</a:t>
            </a:r>
            <a:r>
              <a:rPr lang="en-US" altLang="ko-KR" dirty="0"/>
              <a:t>/</a:t>
            </a:r>
            <a:r>
              <a:rPr lang="ko-KR" altLang="en-US" dirty="0"/>
              <a:t>공지사항등록</a:t>
            </a:r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50F983-0FBA-4A9B-89C9-6D8B392D2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6308038"/>
              </p:ext>
            </p:extLst>
          </p:nvPr>
        </p:nvGraphicFramePr>
        <p:xfrm>
          <a:off x="9774650" y="1343214"/>
          <a:ext cx="2259242" cy="481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90">
                  <a:extLst>
                    <a:ext uri="{9D8B030D-6E8A-4147-A177-3AD203B41FA5}">
                      <a16:colId xmlns:a16="http://schemas.microsoft.com/office/drawing/2014/main" val="2853012212"/>
                    </a:ext>
                  </a:extLst>
                </a:gridCol>
                <a:gridCol w="1977452">
                  <a:extLst>
                    <a:ext uri="{9D8B030D-6E8A-4147-A177-3AD203B41FA5}">
                      <a16:colId xmlns:a16="http://schemas.microsoft.com/office/drawing/2014/main" val="4172672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6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(Checkbox) </a:t>
                      </a: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 여부</a:t>
                      </a: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Checked : </a:t>
                      </a: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해당 공지사항 노출 사용</a:t>
                      </a: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Unchecked : </a:t>
                      </a: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해당 공지사항 노출 미사용</a:t>
                      </a: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004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(Text box)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공지사항 제목 입력 란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95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 시</a:t>
                      </a: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4, </a:t>
                      </a:r>
                      <a:r>
                        <a:rPr lang="ko-KR" altLang="en-US" sz="700" b="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파일선택</a:t>
                      </a: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동작 시행</a:t>
                      </a: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단일 파일 업로드</a:t>
                      </a: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첨부파일 규정 위반 시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Alert “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첨부파일은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10MB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이내로 등록해 주세요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 </a:t>
                      </a:r>
                      <a:r>
                        <a:rPr lang="ko-KR" altLang="en-US" sz="700" b="0" u="none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문서파일과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이미지 파일만 등록 가능 합니다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.”</a:t>
                      </a: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83266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 시</a:t>
                      </a: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파일 </a:t>
                      </a:r>
                      <a:r>
                        <a:rPr lang="ko-KR" altLang="en-US" sz="700" b="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선택기</a:t>
                      </a: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호출</a:t>
                      </a: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06602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Editor </a:t>
                      </a: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영역</a:t>
                      </a: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15365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시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Alert “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공지사항 등록을 취소하시겠습니까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?”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Yes :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공지사항 목록 화면 으로 이동 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(KAPSY601U)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No : Alert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닫기</a:t>
                      </a: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9745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 시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Alert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“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공지사항을 등록하시겠습니까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Yes : Alert “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공지사항이 등록되었습니다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.” -&gt;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공지사항 목록 화면 으로 이동 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(KAPSY601U)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No : Alert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닫기</a:t>
                      </a: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8689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0093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91272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761021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93280" y="1385541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GNB</a:t>
            </a: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193280" y="1601728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Navigation</a:t>
            </a:r>
          </a:p>
        </p:txBody>
      </p:sp>
      <p:sp>
        <p:nvSpPr>
          <p:cNvPr id="45" name="TextBox 11"/>
          <p:cNvSpPr txBox="1">
            <a:spLocks noChangeArrowheads="1"/>
          </p:cNvSpPr>
          <p:nvPr/>
        </p:nvSpPr>
        <p:spPr bwMode="auto">
          <a:xfrm>
            <a:off x="193280" y="6271999"/>
            <a:ext cx="9540000" cy="19562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Footer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07368" y="1967593"/>
            <a:ext cx="13244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공지사항 등록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04152" y="2743703"/>
            <a:ext cx="56618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제목 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*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04152" y="3830752"/>
            <a:ext cx="56618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본문 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*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49" name="표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8105947"/>
              </p:ext>
            </p:extLst>
          </p:nvPr>
        </p:nvGraphicFramePr>
        <p:xfrm>
          <a:off x="1701025" y="3819698"/>
          <a:ext cx="7635335" cy="1962702"/>
        </p:xfrm>
        <a:graphic>
          <a:graphicData uri="http://schemas.openxmlformats.org/drawingml/2006/table">
            <a:tbl>
              <a:tblPr/>
              <a:tblGrid>
                <a:gridCol w="76353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627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i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Editor</a:t>
                      </a:r>
                    </a:p>
                  </a:txBody>
                  <a:tcPr marL="78710" marR="78710" marT="62998" marB="62998" anchor="ctr" horzOverflow="overflow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0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9029" y="5896194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등록</a:t>
            </a:r>
          </a:p>
        </p:txBody>
      </p:sp>
      <p:sp>
        <p:nvSpPr>
          <p:cNvPr id="51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9637" y="5896194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취소</a:t>
            </a:r>
          </a:p>
        </p:txBody>
      </p:sp>
      <p:sp>
        <p:nvSpPr>
          <p:cNvPr id="60" name="Oval 83"/>
          <p:cNvSpPr>
            <a:spLocks noChangeArrowheads="1"/>
          </p:cNvSpPr>
          <p:nvPr/>
        </p:nvSpPr>
        <p:spPr bwMode="auto">
          <a:xfrm>
            <a:off x="6545002" y="5965371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6</a:t>
            </a:r>
          </a:p>
        </p:txBody>
      </p:sp>
      <p:sp>
        <p:nvSpPr>
          <p:cNvPr id="61" name="Oval 83"/>
          <p:cNvSpPr>
            <a:spLocks noChangeArrowheads="1"/>
          </p:cNvSpPr>
          <p:nvPr/>
        </p:nvSpPr>
        <p:spPr bwMode="auto">
          <a:xfrm>
            <a:off x="7954394" y="5965371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7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404152" y="3086178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첨부파일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1702255" y="2495164"/>
            <a:ext cx="928006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57263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05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□ 사용</a:t>
            </a:r>
          </a:p>
        </p:txBody>
      </p:sp>
      <p:sp>
        <p:nvSpPr>
          <p:cNvPr id="68" name="모서리가 둥근 직사각형 62"/>
          <p:cNvSpPr>
            <a:spLocks noChangeArrowheads="1"/>
          </p:cNvSpPr>
          <p:nvPr/>
        </p:nvSpPr>
        <p:spPr bwMode="auto">
          <a:xfrm>
            <a:off x="1697328" y="3095328"/>
            <a:ext cx="6342888" cy="26695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solidFill>
                  <a:schemeClr val="bg1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첨부파일을 등록해 주세요</a:t>
            </a:r>
            <a:r>
              <a:rPr lang="en-US" altLang="ko-KR" sz="800" dirty="0">
                <a:solidFill>
                  <a:schemeClr val="bg1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800" dirty="0">
              <a:solidFill>
                <a:schemeClr val="bg1">
                  <a:lumMod val="7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9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9028" y="3091675"/>
            <a:ext cx="1257331" cy="262268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파일선택</a:t>
            </a:r>
            <a:endParaRPr lang="ko-KR" altLang="en-US" sz="9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0" name="Oval 83"/>
          <p:cNvSpPr>
            <a:spLocks noChangeArrowheads="1"/>
          </p:cNvSpPr>
          <p:nvPr/>
        </p:nvSpPr>
        <p:spPr bwMode="auto">
          <a:xfrm>
            <a:off x="1556935" y="2520507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1</a:t>
            </a:r>
          </a:p>
        </p:txBody>
      </p:sp>
      <p:sp>
        <p:nvSpPr>
          <p:cNvPr id="71" name="Oval 83"/>
          <p:cNvSpPr>
            <a:spLocks noChangeArrowheads="1"/>
          </p:cNvSpPr>
          <p:nvPr/>
        </p:nvSpPr>
        <p:spPr bwMode="auto">
          <a:xfrm>
            <a:off x="1556935" y="2814848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2</a:t>
            </a:r>
          </a:p>
        </p:txBody>
      </p:sp>
      <p:sp>
        <p:nvSpPr>
          <p:cNvPr id="72" name="Oval 83"/>
          <p:cNvSpPr>
            <a:spLocks noChangeArrowheads="1"/>
          </p:cNvSpPr>
          <p:nvPr/>
        </p:nvSpPr>
        <p:spPr bwMode="auto">
          <a:xfrm>
            <a:off x="1556935" y="3160980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3</a:t>
            </a:r>
          </a:p>
        </p:txBody>
      </p:sp>
      <p:sp>
        <p:nvSpPr>
          <p:cNvPr id="73" name="Oval 83"/>
          <p:cNvSpPr>
            <a:spLocks noChangeArrowheads="1"/>
          </p:cNvSpPr>
          <p:nvPr/>
        </p:nvSpPr>
        <p:spPr bwMode="auto">
          <a:xfrm>
            <a:off x="7954393" y="3160980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4</a:t>
            </a:r>
          </a:p>
        </p:txBody>
      </p:sp>
      <p:sp>
        <p:nvSpPr>
          <p:cNvPr id="74" name="Oval 83"/>
          <p:cNvSpPr>
            <a:spLocks noChangeArrowheads="1"/>
          </p:cNvSpPr>
          <p:nvPr/>
        </p:nvSpPr>
        <p:spPr bwMode="auto">
          <a:xfrm>
            <a:off x="1556935" y="3830206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5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1663713" y="3386763"/>
            <a:ext cx="59586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* 첨부파일은 </a:t>
            </a:r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10MB 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이내로 등록해 주세요</a:t>
            </a:r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* </a:t>
            </a:r>
            <a:r>
              <a:rPr lang="ko-KR" altLang="en-US" sz="10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문서파일과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이미지 파일만 등록 가능합니다</a:t>
            </a:r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 (pdf, doc, </a:t>
            </a:r>
            <a:r>
              <a:rPr lang="en-US" altLang="ko-KR" sz="10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docx</a:t>
            </a:r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en-US" altLang="ko-KR" sz="10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xls</a:t>
            </a:r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en-US" altLang="ko-KR" sz="10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xlsx</a:t>
            </a:r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en-US" altLang="ko-KR" sz="10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ppt</a:t>
            </a:r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en-US" altLang="ko-KR" sz="10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pptx</a:t>
            </a:r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en-US" altLang="ko-KR" sz="10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hwp</a:t>
            </a:r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gif, jpg, </a:t>
            </a:r>
            <a:r>
              <a:rPr lang="en-US" altLang="ko-KR" sz="10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png</a:t>
            </a:r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50940654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모서리가 둥근 직사각형 62"/>
          <p:cNvSpPr>
            <a:spLocks noChangeArrowheads="1"/>
          </p:cNvSpPr>
          <p:nvPr/>
        </p:nvSpPr>
        <p:spPr bwMode="auto">
          <a:xfrm>
            <a:off x="1697328" y="2737183"/>
            <a:ext cx="7639032" cy="26695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 smtClean="0">
                <a:solidFill>
                  <a:schemeClr val="bg1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제목</a:t>
            </a:r>
            <a:endParaRPr lang="ko-KR" altLang="en-US" sz="800" dirty="0">
              <a:solidFill>
                <a:schemeClr val="bg1">
                  <a:lumMod val="7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텍스트 개체 틀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/>
              <a:t>KAPSY603U1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ko-KR" altLang="en-US" dirty="0"/>
              <a:t>공지사항 수정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ko-KR" altLang="en-US" dirty="0"/>
              <a:t>공지사항 수정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2"/>
          </p:nvPr>
        </p:nvSpPr>
        <p:spPr>
          <a:xfrm>
            <a:off x="7320138" y="832006"/>
            <a:ext cx="1872206" cy="212802"/>
          </a:xfrm>
        </p:spPr>
        <p:txBody>
          <a:bodyPr/>
          <a:lstStyle/>
          <a:p>
            <a:r>
              <a:rPr lang="en-US" altLang="ko-KR" dirty="0"/>
              <a:t>/</a:t>
            </a:r>
            <a:r>
              <a:rPr lang="ko-KR" altLang="en-US" dirty="0"/>
              <a:t>시스템관리</a:t>
            </a:r>
            <a:r>
              <a:rPr lang="en-US" altLang="ko-KR" dirty="0"/>
              <a:t>/</a:t>
            </a:r>
            <a:r>
              <a:rPr lang="ko-KR" altLang="en-US" dirty="0" err="1"/>
              <a:t>게시판관리</a:t>
            </a:r>
            <a:r>
              <a:rPr lang="en-US" altLang="ko-KR" dirty="0"/>
              <a:t>/</a:t>
            </a:r>
            <a:r>
              <a:rPr lang="ko-KR" altLang="en-US" dirty="0"/>
              <a:t>공지사항수정</a:t>
            </a:r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50F983-0FBA-4A9B-89C9-6D8B392D2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0926690"/>
              </p:ext>
            </p:extLst>
          </p:nvPr>
        </p:nvGraphicFramePr>
        <p:xfrm>
          <a:off x="9774650" y="1343214"/>
          <a:ext cx="2259242" cy="3901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90">
                  <a:extLst>
                    <a:ext uri="{9D8B030D-6E8A-4147-A177-3AD203B41FA5}">
                      <a16:colId xmlns:a16="http://schemas.microsoft.com/office/drawing/2014/main" val="2853012212"/>
                    </a:ext>
                  </a:extLst>
                </a:gridCol>
                <a:gridCol w="1977452">
                  <a:extLst>
                    <a:ext uri="{9D8B030D-6E8A-4147-A177-3AD203B41FA5}">
                      <a16:colId xmlns:a16="http://schemas.microsoft.com/office/drawing/2014/main" val="4172672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6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시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Alert “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공지사항 수정을 취소하시겠습니까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?”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Yes :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공지사항 목록 화면 으로 이동 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(KAPSY601U)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No : Alert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닫기</a:t>
                      </a: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004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 시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Alert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“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공지사항을 수정하시겠습니까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Yes : Alert “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공지사항이 수정되었습니다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.” -&gt;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공지사항 목록 화면 으로 이동 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(KAPSY601U)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No : Alert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닫기</a:t>
                      </a: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95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83266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06602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15365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9745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8689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0093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91272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761021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93280" y="1385541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GNB</a:t>
            </a: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193280" y="1601728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Navigation</a:t>
            </a:r>
          </a:p>
        </p:txBody>
      </p:sp>
      <p:sp>
        <p:nvSpPr>
          <p:cNvPr id="45" name="TextBox 11"/>
          <p:cNvSpPr txBox="1">
            <a:spLocks noChangeArrowheads="1"/>
          </p:cNvSpPr>
          <p:nvPr/>
        </p:nvSpPr>
        <p:spPr bwMode="auto">
          <a:xfrm>
            <a:off x="193280" y="6271999"/>
            <a:ext cx="9540000" cy="19562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Footer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07368" y="1967593"/>
            <a:ext cx="13244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공지사항 수정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04152" y="2743703"/>
            <a:ext cx="56618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제목 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*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04152" y="3830752"/>
            <a:ext cx="56618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본문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*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49" name="표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7815413"/>
              </p:ext>
            </p:extLst>
          </p:nvPr>
        </p:nvGraphicFramePr>
        <p:xfrm>
          <a:off x="1701025" y="3819698"/>
          <a:ext cx="7635335" cy="1962702"/>
        </p:xfrm>
        <a:graphic>
          <a:graphicData uri="http://schemas.openxmlformats.org/drawingml/2006/table">
            <a:tbl>
              <a:tblPr/>
              <a:tblGrid>
                <a:gridCol w="76353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627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i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Editor</a:t>
                      </a:r>
                    </a:p>
                  </a:txBody>
                  <a:tcPr marL="78710" marR="78710" marT="62998" marB="62998" anchor="ctr" horzOverflow="overflow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0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9029" y="5896194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수정</a:t>
            </a:r>
          </a:p>
        </p:txBody>
      </p:sp>
      <p:sp>
        <p:nvSpPr>
          <p:cNvPr id="51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9637" y="5896194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취소</a:t>
            </a:r>
          </a:p>
        </p:txBody>
      </p:sp>
      <p:sp>
        <p:nvSpPr>
          <p:cNvPr id="60" name="Oval 83"/>
          <p:cNvSpPr>
            <a:spLocks noChangeArrowheads="1"/>
          </p:cNvSpPr>
          <p:nvPr/>
        </p:nvSpPr>
        <p:spPr bwMode="auto">
          <a:xfrm>
            <a:off x="6545002" y="5965371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1</a:t>
            </a:r>
          </a:p>
        </p:txBody>
      </p:sp>
      <p:sp>
        <p:nvSpPr>
          <p:cNvPr id="61" name="Oval 83"/>
          <p:cNvSpPr>
            <a:spLocks noChangeArrowheads="1"/>
          </p:cNvSpPr>
          <p:nvPr/>
        </p:nvSpPr>
        <p:spPr bwMode="auto">
          <a:xfrm>
            <a:off x="7954394" y="5965371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2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404152" y="3086178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첨부파일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1702255" y="2495164"/>
            <a:ext cx="928006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57263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05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□ 사용</a:t>
            </a:r>
          </a:p>
        </p:txBody>
      </p:sp>
      <p:sp>
        <p:nvSpPr>
          <p:cNvPr id="68" name="모서리가 둥근 직사각형 62"/>
          <p:cNvSpPr>
            <a:spLocks noChangeArrowheads="1"/>
          </p:cNvSpPr>
          <p:nvPr/>
        </p:nvSpPr>
        <p:spPr bwMode="auto">
          <a:xfrm>
            <a:off x="1697328" y="3095328"/>
            <a:ext cx="6342888" cy="26695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solidFill>
                  <a:schemeClr val="bg1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첨부파일을 등록해 주세요</a:t>
            </a:r>
            <a:r>
              <a:rPr lang="en-US" altLang="ko-KR" sz="800" dirty="0">
                <a:solidFill>
                  <a:schemeClr val="bg1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800" dirty="0">
              <a:solidFill>
                <a:schemeClr val="bg1">
                  <a:lumMod val="7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9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9028" y="3091675"/>
            <a:ext cx="1257331" cy="262268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파일선택</a:t>
            </a:r>
            <a:endParaRPr lang="ko-KR" altLang="en-US" sz="9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663713" y="3386763"/>
            <a:ext cx="59586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* 첨부파일은 </a:t>
            </a:r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10MB 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이내로 등록해 주세요</a:t>
            </a:r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* </a:t>
            </a:r>
            <a:r>
              <a:rPr lang="ko-KR" altLang="en-US" sz="10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문서파일과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이미지 파일만 등록 가능합니다</a:t>
            </a:r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 (pdf, doc, </a:t>
            </a:r>
            <a:r>
              <a:rPr lang="en-US" altLang="ko-KR" sz="10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docx</a:t>
            </a:r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en-US" altLang="ko-KR" sz="10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xls</a:t>
            </a:r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en-US" altLang="ko-KR" sz="10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xlsx</a:t>
            </a:r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en-US" altLang="ko-KR" sz="10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ppt</a:t>
            </a:r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en-US" altLang="ko-KR" sz="10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pptx</a:t>
            </a:r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en-US" altLang="ko-KR" sz="10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hwp</a:t>
            </a:r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gif, jpg, </a:t>
            </a:r>
            <a:r>
              <a:rPr lang="en-US" altLang="ko-KR" sz="10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png</a:t>
            </a:r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27259655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/>
              <a:t>KAPSY604U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ko-KR" dirty="0"/>
              <a:t>FAQ </a:t>
            </a:r>
            <a:r>
              <a:rPr lang="ko-KR" altLang="en-US" dirty="0"/>
              <a:t>목록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ko-KR" dirty="0"/>
              <a:t>FAQ </a:t>
            </a:r>
            <a:r>
              <a:rPr lang="ko-KR" altLang="en-US" dirty="0"/>
              <a:t>목록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2"/>
          </p:nvPr>
        </p:nvSpPr>
        <p:spPr>
          <a:xfrm>
            <a:off x="7320138" y="832006"/>
            <a:ext cx="1872206" cy="212802"/>
          </a:xfrm>
        </p:spPr>
        <p:txBody>
          <a:bodyPr/>
          <a:lstStyle/>
          <a:p>
            <a:r>
              <a:rPr lang="en-US" altLang="ko-KR" dirty="0"/>
              <a:t>/</a:t>
            </a:r>
            <a:r>
              <a:rPr lang="ko-KR" altLang="en-US" dirty="0"/>
              <a:t>시스템관리</a:t>
            </a:r>
            <a:r>
              <a:rPr lang="en-US" altLang="ko-KR" dirty="0"/>
              <a:t>/</a:t>
            </a:r>
            <a:r>
              <a:rPr lang="ko-KR" altLang="en-US" dirty="0" err="1"/>
              <a:t>게시판관리</a:t>
            </a:r>
            <a:r>
              <a:rPr lang="en-US" altLang="ko-KR" dirty="0"/>
              <a:t>/FAQ</a:t>
            </a:r>
            <a:r>
              <a:rPr lang="ko-KR" altLang="en-US" dirty="0"/>
              <a:t>목록</a:t>
            </a:r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50F983-0FBA-4A9B-89C9-6D8B392D2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761871"/>
              </p:ext>
            </p:extLst>
          </p:nvPr>
        </p:nvGraphicFramePr>
        <p:xfrm>
          <a:off x="9774650" y="1343214"/>
          <a:ext cx="2259242" cy="3596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90">
                  <a:extLst>
                    <a:ext uri="{9D8B030D-6E8A-4147-A177-3AD203B41FA5}">
                      <a16:colId xmlns:a16="http://schemas.microsoft.com/office/drawing/2014/main" val="2853012212"/>
                    </a:ext>
                  </a:extLst>
                </a:gridCol>
                <a:gridCol w="1977452">
                  <a:extLst>
                    <a:ext uri="{9D8B030D-6E8A-4147-A177-3AD203B41FA5}">
                      <a16:colId xmlns:a16="http://schemas.microsoft.com/office/drawing/2014/main" val="4172672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6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(Dropdown)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선택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미사용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004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(Text box) </a:t>
                      </a:r>
                      <a:r>
                        <a:rPr lang="ko-KR" altLang="en-US" sz="700" b="0" u="none" baseline="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검색어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입력란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95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 시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검색어로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FAQ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목록 대상 검색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검색 영역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제목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등록자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83266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FAQ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목록 리스트 노출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연번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제목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사용여부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마지막 수정일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등록자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조회수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06602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행 클릭 시</a:t>
                      </a: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</a:t>
                      </a: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FAQ</a:t>
                      </a:r>
                      <a:r>
                        <a:rPr lang="ko-KR" altLang="en-US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보기 페이지로 이동 </a:t>
                      </a: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(KAPSY605U1)</a:t>
                      </a: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15365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 시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FAQ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등록 페이지로 이동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(KAPSY606U1)</a:t>
                      </a: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9745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8689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0093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91272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761021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93280" y="1385541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GNB</a:t>
            </a: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193280" y="1601728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Navigation</a:t>
            </a:r>
          </a:p>
        </p:txBody>
      </p:sp>
      <p:sp>
        <p:nvSpPr>
          <p:cNvPr id="45" name="TextBox 11"/>
          <p:cNvSpPr txBox="1">
            <a:spLocks noChangeArrowheads="1"/>
          </p:cNvSpPr>
          <p:nvPr/>
        </p:nvSpPr>
        <p:spPr bwMode="auto">
          <a:xfrm>
            <a:off x="193280" y="6271999"/>
            <a:ext cx="9540000" cy="19562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Footer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07368" y="1967593"/>
            <a:ext cx="9561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FAQ </a:t>
            </a: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목록</a:t>
            </a:r>
          </a:p>
        </p:txBody>
      </p:sp>
      <p:graphicFrame>
        <p:nvGraphicFramePr>
          <p:cNvPr id="33" name="Group 299">
            <a:extLst>
              <a:ext uri="{FF2B5EF4-FFF2-40B4-BE49-F238E27FC236}">
                <a16:creationId xmlns:a16="http://schemas.microsoft.com/office/drawing/2014/main" id="{14679276-1DD2-4555-B077-1F3EAE95D8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3107465"/>
              </p:ext>
            </p:extLst>
          </p:nvPr>
        </p:nvGraphicFramePr>
        <p:xfrm>
          <a:off x="407367" y="2681708"/>
          <a:ext cx="9113527" cy="3267576"/>
        </p:xfrm>
        <a:graphic>
          <a:graphicData uri="http://schemas.openxmlformats.org/drawingml/2006/table">
            <a:tbl>
              <a:tblPr/>
              <a:tblGrid>
                <a:gridCol w="504056">
                  <a:extLst>
                    <a:ext uri="{9D8B030D-6E8A-4147-A177-3AD203B41FA5}">
                      <a16:colId xmlns:a16="http://schemas.microsoft.com/office/drawing/2014/main" val="122619423"/>
                    </a:ext>
                  </a:extLst>
                </a:gridCol>
                <a:gridCol w="4104456">
                  <a:extLst>
                    <a:ext uri="{9D8B030D-6E8A-4147-A177-3AD203B41FA5}">
                      <a16:colId xmlns:a16="http://schemas.microsoft.com/office/drawing/2014/main" val="1145932229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3636">
                  <a:extLst>
                    <a:ext uri="{9D8B030D-6E8A-4147-A177-3AD203B41FA5}">
                      <a16:colId xmlns:a16="http://schemas.microsoft.com/office/drawing/2014/main" val="4281790885"/>
                    </a:ext>
                  </a:extLst>
                </a:gridCol>
                <a:gridCol w="970580">
                  <a:extLst>
                    <a:ext uri="{9D8B030D-6E8A-4147-A177-3AD203B41FA5}">
                      <a16:colId xmlns:a16="http://schemas.microsoft.com/office/drawing/2014/main" val="234864581"/>
                    </a:ext>
                  </a:extLst>
                </a:gridCol>
                <a:gridCol w="1048631">
                  <a:extLst>
                    <a:ext uri="{9D8B030D-6E8A-4147-A177-3AD203B41FA5}">
                      <a16:colId xmlns:a16="http://schemas.microsoft.com/office/drawing/2014/main" val="4291356159"/>
                    </a:ext>
                  </a:extLst>
                </a:gridCol>
              </a:tblGrid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No.</a:t>
                      </a:r>
                      <a:endParaRPr kumimoji="1" lang="ko-KR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제목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마지막 수정일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등록일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등록자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조회수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39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서비스에 대한 통계 자료를 어디서 볼 수 있나요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</a:t>
                      </a: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38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신청한 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API</a:t>
                      </a: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를 취소하고 싶습니다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</a:t>
                      </a: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2544950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37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서비스 신청 후 </a:t>
                      </a: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진행현황을</a:t>
                      </a: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알고 싶습니다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</a:t>
                      </a: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미사용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3921898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36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이동중인 서비스를 삭제하면 어떻게 되나요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</a:t>
                      </a: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6187772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35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서비스 신청은 어떻게 하나요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</a:t>
                      </a: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8377087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34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서비스에 대한 통계 자료를 어디서 볼 수 있나요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</a:t>
                      </a: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미사용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3953355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33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신청한 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API</a:t>
                      </a: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를 취소하고 싶습니다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</a:t>
                      </a: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0974173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32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서비스 신청 후 </a:t>
                      </a: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진행현황을</a:t>
                      </a: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알고 싶습니다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</a:t>
                      </a: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694502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31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이동중인 서비스를 삭제하면 어떻게 되나요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</a:t>
                      </a: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미사용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9051752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서비스 신청은 어떻게 하나요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</a:t>
                      </a: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866461"/>
                  </a:ext>
                </a:extLst>
              </a:tr>
              <a:tr h="272298">
                <a:tc gridSpan="7"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Webdings" pitchFamily="18" charset="2"/>
                        </a:rPr>
                        <a:t>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8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◀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</a:t>
                      </a:r>
                      <a:r>
                        <a:rPr lang="en-US" altLang="ko-KR" sz="900" b="1" u="sng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2   3   4   5   6   7   8   9   10   </a:t>
                      </a:r>
                      <a:r>
                        <a:rPr lang="en-US" altLang="ko-KR" sz="8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▶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Webdings" pitchFamily="18" charset="2"/>
                        </a:rPr>
                        <a:t>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9253528"/>
                  </a:ext>
                </a:extLst>
              </a:tr>
            </a:tbl>
          </a:graphicData>
        </a:graphic>
      </p:graphicFrame>
      <p:sp>
        <p:nvSpPr>
          <p:cNvPr id="34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0527" y="2374626"/>
            <a:ext cx="880373" cy="239372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검색</a:t>
            </a:r>
          </a:p>
        </p:txBody>
      </p:sp>
      <p:sp>
        <p:nvSpPr>
          <p:cNvPr id="35" name="모서리가 둥근 직사각형 62"/>
          <p:cNvSpPr>
            <a:spLocks noChangeArrowheads="1"/>
          </p:cNvSpPr>
          <p:nvPr/>
        </p:nvSpPr>
        <p:spPr bwMode="auto">
          <a:xfrm>
            <a:off x="6280541" y="2376918"/>
            <a:ext cx="2281735" cy="23708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검색</a:t>
            </a:r>
          </a:p>
        </p:txBody>
      </p:sp>
      <p:sp>
        <p:nvSpPr>
          <p:cNvPr id="37" name="모서리가 둥근 직사각형 62"/>
          <p:cNvSpPr>
            <a:spLocks noChangeArrowheads="1"/>
          </p:cNvSpPr>
          <p:nvPr/>
        </p:nvSpPr>
        <p:spPr bwMode="auto">
          <a:xfrm>
            <a:off x="405090" y="2374626"/>
            <a:ext cx="1331185" cy="23937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ko-KR" altLang="en-US" sz="8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전체                       ▼</a:t>
            </a:r>
            <a:endParaRPr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8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6241" y="5984749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en-US" altLang="ko-KR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FAQ</a:t>
            </a: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등록</a:t>
            </a:r>
          </a:p>
        </p:txBody>
      </p:sp>
      <p:sp>
        <p:nvSpPr>
          <p:cNvPr id="40" name="Rectangle 88"/>
          <p:cNvSpPr>
            <a:spLocks noChangeArrowheads="1"/>
          </p:cNvSpPr>
          <p:nvPr/>
        </p:nvSpPr>
        <p:spPr bwMode="auto">
          <a:xfrm>
            <a:off x="394590" y="2667812"/>
            <a:ext cx="9176637" cy="2993436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1" name="Oval 83"/>
          <p:cNvSpPr>
            <a:spLocks noChangeArrowheads="1"/>
          </p:cNvSpPr>
          <p:nvPr/>
        </p:nvSpPr>
        <p:spPr bwMode="auto">
          <a:xfrm>
            <a:off x="280455" y="2653780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4</a:t>
            </a:r>
          </a:p>
        </p:txBody>
      </p:sp>
      <p:sp>
        <p:nvSpPr>
          <p:cNvPr id="42" name="Rectangle 88"/>
          <p:cNvSpPr>
            <a:spLocks noChangeArrowheads="1"/>
          </p:cNvSpPr>
          <p:nvPr/>
        </p:nvSpPr>
        <p:spPr bwMode="auto">
          <a:xfrm>
            <a:off x="437290" y="2945834"/>
            <a:ext cx="9124975" cy="274291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3" name="Oval 83"/>
          <p:cNvSpPr>
            <a:spLocks noChangeArrowheads="1"/>
          </p:cNvSpPr>
          <p:nvPr/>
        </p:nvSpPr>
        <p:spPr bwMode="auto">
          <a:xfrm>
            <a:off x="280455" y="295595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5</a:t>
            </a:r>
          </a:p>
        </p:txBody>
      </p:sp>
      <p:sp>
        <p:nvSpPr>
          <p:cNvPr id="44" name="Oval 83"/>
          <p:cNvSpPr>
            <a:spLocks noChangeArrowheads="1"/>
          </p:cNvSpPr>
          <p:nvPr/>
        </p:nvSpPr>
        <p:spPr bwMode="auto">
          <a:xfrm>
            <a:off x="6145533" y="242973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2</a:t>
            </a:r>
          </a:p>
        </p:txBody>
      </p:sp>
      <p:sp>
        <p:nvSpPr>
          <p:cNvPr id="46" name="Oval 83"/>
          <p:cNvSpPr>
            <a:spLocks noChangeArrowheads="1"/>
          </p:cNvSpPr>
          <p:nvPr/>
        </p:nvSpPr>
        <p:spPr bwMode="auto">
          <a:xfrm>
            <a:off x="8569480" y="242973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3</a:t>
            </a:r>
          </a:p>
        </p:txBody>
      </p:sp>
      <p:sp>
        <p:nvSpPr>
          <p:cNvPr id="47" name="Oval 83"/>
          <p:cNvSpPr>
            <a:spLocks noChangeArrowheads="1"/>
          </p:cNvSpPr>
          <p:nvPr/>
        </p:nvSpPr>
        <p:spPr bwMode="auto">
          <a:xfrm>
            <a:off x="279144" y="242973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1</a:t>
            </a:r>
          </a:p>
        </p:txBody>
      </p:sp>
      <p:sp>
        <p:nvSpPr>
          <p:cNvPr id="52" name="Oval 83"/>
          <p:cNvSpPr>
            <a:spLocks noChangeArrowheads="1"/>
          </p:cNvSpPr>
          <p:nvPr/>
        </p:nvSpPr>
        <p:spPr bwMode="auto">
          <a:xfrm>
            <a:off x="8115326" y="606824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52880669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/>
              <a:t>KAPSY605U1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ko-KR" dirty="0"/>
              <a:t>FAQ</a:t>
            </a:r>
            <a:r>
              <a:rPr lang="ko-KR" altLang="en-US" dirty="0"/>
              <a:t> 보기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ko-KR" dirty="0"/>
              <a:t>FAQ</a:t>
            </a:r>
            <a:r>
              <a:rPr lang="ko-KR" altLang="en-US" dirty="0"/>
              <a:t> 보기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2"/>
          </p:nvPr>
        </p:nvSpPr>
        <p:spPr>
          <a:xfrm>
            <a:off x="7320138" y="832006"/>
            <a:ext cx="1872206" cy="212802"/>
          </a:xfrm>
        </p:spPr>
        <p:txBody>
          <a:bodyPr/>
          <a:lstStyle/>
          <a:p>
            <a:r>
              <a:rPr lang="en-US" altLang="ko-KR" dirty="0"/>
              <a:t>/</a:t>
            </a:r>
            <a:r>
              <a:rPr lang="ko-KR" altLang="en-US" dirty="0"/>
              <a:t>시스템관리</a:t>
            </a:r>
            <a:r>
              <a:rPr lang="en-US" altLang="ko-KR" dirty="0"/>
              <a:t>/</a:t>
            </a:r>
            <a:r>
              <a:rPr lang="ko-KR" altLang="en-US" dirty="0" err="1"/>
              <a:t>게시판관리</a:t>
            </a:r>
            <a:r>
              <a:rPr lang="en-US" altLang="ko-KR" dirty="0"/>
              <a:t>/FAQ</a:t>
            </a:r>
            <a:r>
              <a:rPr lang="ko-KR" altLang="en-US" dirty="0"/>
              <a:t>보기</a:t>
            </a:r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50F983-0FBA-4A9B-89C9-6D8B392D2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942948"/>
              </p:ext>
            </p:extLst>
          </p:nvPr>
        </p:nvGraphicFramePr>
        <p:xfrm>
          <a:off x="9774650" y="1343214"/>
          <a:ext cx="2259242" cy="3139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90">
                  <a:extLst>
                    <a:ext uri="{9D8B030D-6E8A-4147-A177-3AD203B41FA5}">
                      <a16:colId xmlns:a16="http://schemas.microsoft.com/office/drawing/2014/main" val="2853012212"/>
                    </a:ext>
                  </a:extLst>
                </a:gridCol>
                <a:gridCol w="1977452">
                  <a:extLst>
                    <a:ext uri="{9D8B030D-6E8A-4147-A177-3AD203B41FA5}">
                      <a16:colId xmlns:a16="http://schemas.microsoft.com/office/drawing/2014/main" val="4172672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6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FAQ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제목 노출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004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작성자 노출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95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등록일 노출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83266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게시물의 마지막 수정일 노출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06602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ko-KR" altLang="en-US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게시물 본문 노출</a:t>
                      </a:r>
                      <a:endParaRPr lang="en-US" altLang="ko-KR" sz="700" b="0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시스템관리에서 텍스트 로 넣은 내용 노출 </a:t>
                      </a: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15365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시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FAQ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목록 화면 으로 이동 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(KAPSY604U)</a:t>
                      </a: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9745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 시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FAQ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등록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수정 화면으로 이동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(KAPSY606U1)</a:t>
                      </a: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8689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0093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91272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761021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93280" y="1385541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GNB</a:t>
            </a: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193280" y="1601728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Navigation</a:t>
            </a:r>
          </a:p>
        </p:txBody>
      </p:sp>
      <p:sp>
        <p:nvSpPr>
          <p:cNvPr id="45" name="TextBox 11"/>
          <p:cNvSpPr txBox="1">
            <a:spLocks noChangeArrowheads="1"/>
          </p:cNvSpPr>
          <p:nvPr/>
        </p:nvSpPr>
        <p:spPr bwMode="auto">
          <a:xfrm>
            <a:off x="193280" y="6271999"/>
            <a:ext cx="9540000" cy="19562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Footer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07368" y="1967593"/>
            <a:ext cx="37625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이용중인 서비스를 삭제하면 어떻게 되나요</a:t>
            </a:r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1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04152" y="2425875"/>
            <a:ext cx="58862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작성자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04152" y="2768350"/>
            <a:ext cx="58862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등록일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678481" y="2425875"/>
            <a:ext cx="66236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관리자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678481" y="2768350"/>
            <a:ext cx="85311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2024.12.31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04152" y="3105329"/>
            <a:ext cx="10406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마지막 수정일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678481" y="3105329"/>
            <a:ext cx="85311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2024.12.31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04152" y="3458854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본문</a:t>
            </a:r>
          </a:p>
        </p:txBody>
      </p:sp>
      <p:graphicFrame>
        <p:nvGraphicFramePr>
          <p:cNvPr id="49" name="표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54382"/>
              </p:ext>
            </p:extLst>
          </p:nvPr>
        </p:nvGraphicFramePr>
        <p:xfrm>
          <a:off x="1701025" y="3447799"/>
          <a:ext cx="7635335" cy="2264701"/>
        </p:xfrm>
        <a:graphic>
          <a:graphicData uri="http://schemas.openxmlformats.org/drawingml/2006/table">
            <a:tbl>
              <a:tblPr/>
              <a:tblGrid>
                <a:gridCol w="76353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647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i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Contents Area</a:t>
                      </a:r>
                    </a:p>
                  </a:txBody>
                  <a:tcPr marL="78710" marR="78710" marT="62998" marB="62998" anchor="ctr" horzOverflow="overflow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0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9029" y="5896194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수정</a:t>
            </a:r>
          </a:p>
        </p:txBody>
      </p:sp>
      <p:sp>
        <p:nvSpPr>
          <p:cNvPr id="51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4809" y="5896194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목록</a:t>
            </a:r>
          </a:p>
        </p:txBody>
      </p:sp>
      <p:sp>
        <p:nvSpPr>
          <p:cNvPr id="52" name="Oval 83"/>
          <p:cNvSpPr>
            <a:spLocks noChangeArrowheads="1"/>
          </p:cNvSpPr>
          <p:nvPr/>
        </p:nvSpPr>
        <p:spPr bwMode="auto">
          <a:xfrm>
            <a:off x="324366" y="2054459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1</a:t>
            </a:r>
          </a:p>
        </p:txBody>
      </p:sp>
      <p:sp>
        <p:nvSpPr>
          <p:cNvPr id="53" name="Rectangle 88"/>
          <p:cNvSpPr>
            <a:spLocks noChangeArrowheads="1"/>
          </p:cNvSpPr>
          <p:nvPr/>
        </p:nvSpPr>
        <p:spPr bwMode="auto">
          <a:xfrm>
            <a:off x="455473" y="1997305"/>
            <a:ext cx="3624303" cy="240108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4" name="Oval 83"/>
          <p:cNvSpPr>
            <a:spLocks noChangeArrowheads="1"/>
          </p:cNvSpPr>
          <p:nvPr/>
        </p:nvSpPr>
        <p:spPr bwMode="auto">
          <a:xfrm>
            <a:off x="1582490" y="249941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2</a:t>
            </a:r>
          </a:p>
        </p:txBody>
      </p:sp>
      <p:sp>
        <p:nvSpPr>
          <p:cNvPr id="55" name="Oval 83"/>
          <p:cNvSpPr>
            <a:spLocks noChangeArrowheads="1"/>
          </p:cNvSpPr>
          <p:nvPr/>
        </p:nvSpPr>
        <p:spPr bwMode="auto">
          <a:xfrm>
            <a:off x="1582490" y="2833479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3</a:t>
            </a:r>
          </a:p>
        </p:txBody>
      </p:sp>
      <p:sp>
        <p:nvSpPr>
          <p:cNvPr id="56" name="Oval 83"/>
          <p:cNvSpPr>
            <a:spLocks noChangeArrowheads="1"/>
          </p:cNvSpPr>
          <p:nvPr/>
        </p:nvSpPr>
        <p:spPr bwMode="auto">
          <a:xfrm>
            <a:off x="1582490" y="3175954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4</a:t>
            </a:r>
          </a:p>
        </p:txBody>
      </p:sp>
      <p:sp>
        <p:nvSpPr>
          <p:cNvPr id="59" name="Oval 83"/>
          <p:cNvSpPr>
            <a:spLocks noChangeArrowheads="1"/>
          </p:cNvSpPr>
          <p:nvPr/>
        </p:nvSpPr>
        <p:spPr bwMode="auto">
          <a:xfrm>
            <a:off x="1582490" y="3458107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5</a:t>
            </a:r>
          </a:p>
        </p:txBody>
      </p:sp>
      <p:sp>
        <p:nvSpPr>
          <p:cNvPr id="60" name="Oval 83"/>
          <p:cNvSpPr>
            <a:spLocks noChangeArrowheads="1"/>
          </p:cNvSpPr>
          <p:nvPr/>
        </p:nvSpPr>
        <p:spPr bwMode="auto">
          <a:xfrm>
            <a:off x="4190174" y="5965371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6</a:t>
            </a:r>
          </a:p>
        </p:txBody>
      </p:sp>
      <p:sp>
        <p:nvSpPr>
          <p:cNvPr id="61" name="Oval 83"/>
          <p:cNvSpPr>
            <a:spLocks noChangeArrowheads="1"/>
          </p:cNvSpPr>
          <p:nvPr/>
        </p:nvSpPr>
        <p:spPr bwMode="auto">
          <a:xfrm>
            <a:off x="7954394" y="5965371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7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678481" y="3500449"/>
            <a:ext cx="7308411" cy="4478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1033463" fontAlgn="base">
              <a:spcBef>
                <a:spcPct val="20000"/>
              </a:spcBef>
              <a:spcAft>
                <a:spcPct val="0"/>
              </a:spcAft>
            </a:pPr>
            <a:r>
              <a:rPr kumimoji="1"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서비스 삭제를 요청하면 해당 서비스 이용이 중단되고</a:t>
            </a:r>
            <a:r>
              <a:rPr kumimoji="1"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kumimoji="1" lang="en-US" altLang="ko-KR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Kbank</a:t>
            </a:r>
            <a:r>
              <a:rPr kumimoji="1"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kumimoji="1"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담당자에게 서비스 삭제에 대한 </a:t>
            </a:r>
            <a:r>
              <a:rPr kumimoji="1"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승인요청이</a:t>
            </a:r>
            <a:r>
              <a:rPr kumimoji="1"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진행됩니다</a:t>
            </a:r>
            <a:r>
              <a:rPr kumimoji="1"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lvl="0" defTabSz="1033463" fontAlgn="base">
              <a:spcBef>
                <a:spcPct val="20000"/>
              </a:spcBef>
              <a:spcAft>
                <a:spcPct val="0"/>
              </a:spcAft>
            </a:pPr>
            <a:r>
              <a:rPr kumimoji="1" lang="en-US" altLang="ko-KR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Kbank</a:t>
            </a:r>
            <a:r>
              <a:rPr kumimoji="1"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kumimoji="1"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서비스 삭제 요청에 대해 확인 후 승인하면 이용은 종료되고 서비스 항목도 삭제됩니다</a:t>
            </a:r>
            <a:r>
              <a:rPr kumimoji="1"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kumimoji="1"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02789740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모서리가 둥근 직사각형 62"/>
          <p:cNvSpPr>
            <a:spLocks noChangeArrowheads="1"/>
          </p:cNvSpPr>
          <p:nvPr/>
        </p:nvSpPr>
        <p:spPr bwMode="auto">
          <a:xfrm>
            <a:off x="1697328" y="2737183"/>
            <a:ext cx="7639032" cy="26695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 smtClean="0">
                <a:solidFill>
                  <a:schemeClr val="bg1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질문</a:t>
            </a:r>
            <a:endParaRPr lang="ko-KR" altLang="en-US" sz="800" dirty="0">
              <a:solidFill>
                <a:schemeClr val="bg1">
                  <a:lumMod val="7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텍스트 개체 틀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/>
              <a:t>KAPSY606U1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ko-KR" dirty="0"/>
              <a:t>FAQ</a:t>
            </a:r>
            <a:r>
              <a:rPr lang="ko-KR" altLang="en-US" dirty="0"/>
              <a:t> 등록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ko-KR" dirty="0"/>
              <a:t>FAQ</a:t>
            </a:r>
            <a:r>
              <a:rPr lang="ko-KR" altLang="en-US" dirty="0"/>
              <a:t> 등록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2"/>
          </p:nvPr>
        </p:nvSpPr>
        <p:spPr>
          <a:xfrm>
            <a:off x="7320138" y="832006"/>
            <a:ext cx="1872206" cy="212802"/>
          </a:xfrm>
        </p:spPr>
        <p:txBody>
          <a:bodyPr/>
          <a:lstStyle/>
          <a:p>
            <a:r>
              <a:rPr lang="en-US" altLang="ko-KR" dirty="0"/>
              <a:t>/</a:t>
            </a:r>
            <a:r>
              <a:rPr lang="ko-KR" altLang="en-US" dirty="0"/>
              <a:t>시스템관리</a:t>
            </a:r>
            <a:r>
              <a:rPr lang="en-US" altLang="ko-KR" dirty="0"/>
              <a:t>/</a:t>
            </a:r>
            <a:r>
              <a:rPr lang="ko-KR" altLang="en-US" dirty="0" err="1"/>
              <a:t>게시판관리</a:t>
            </a:r>
            <a:r>
              <a:rPr lang="en-US" altLang="ko-KR" dirty="0"/>
              <a:t>/FAQ</a:t>
            </a:r>
            <a:r>
              <a:rPr lang="ko-KR" altLang="en-US" dirty="0"/>
              <a:t>목록</a:t>
            </a:r>
            <a:r>
              <a:rPr lang="en-US" altLang="ko-KR" dirty="0"/>
              <a:t>/FAQ</a:t>
            </a:r>
            <a:r>
              <a:rPr lang="ko-KR" altLang="en-US" dirty="0"/>
              <a:t>등록</a:t>
            </a:r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50F983-0FBA-4A9B-89C9-6D8B392D2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0842323"/>
              </p:ext>
            </p:extLst>
          </p:nvPr>
        </p:nvGraphicFramePr>
        <p:xfrm>
          <a:off x="9774650" y="1343214"/>
          <a:ext cx="2259242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90">
                  <a:extLst>
                    <a:ext uri="{9D8B030D-6E8A-4147-A177-3AD203B41FA5}">
                      <a16:colId xmlns:a16="http://schemas.microsoft.com/office/drawing/2014/main" val="2853012212"/>
                    </a:ext>
                  </a:extLst>
                </a:gridCol>
                <a:gridCol w="1977452">
                  <a:extLst>
                    <a:ext uri="{9D8B030D-6E8A-4147-A177-3AD203B41FA5}">
                      <a16:colId xmlns:a16="http://schemas.microsoft.com/office/drawing/2014/main" val="4172672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6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(Checkbox) </a:t>
                      </a: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 여부</a:t>
                      </a: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Checked : </a:t>
                      </a: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해당 공지사항 노출 사용</a:t>
                      </a: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Unchecked : </a:t>
                      </a: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해당 공지사항 노출 미사용</a:t>
                      </a: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004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(Text box) FAQ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제목 입력 란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95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(Text Area)</a:t>
                      </a: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83266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시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Alert “FAQ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등록을 취소하시겠습니까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?”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Yes : FAQ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목록 화면 으로 이동 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(KAPSY604U)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No : Alert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닫기</a:t>
                      </a: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06602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 시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Alert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“FAQ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을 등록하시겠습니까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Yes : Alert “FAQ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 등록되었습니다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.” -&gt; FAQ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목록 화면 으로 이동 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(KAPSY604U)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No : Alert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닫기</a:t>
                      </a: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15365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9745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8689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0093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91272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761021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93280" y="1385541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GNB</a:t>
            </a: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193280" y="1601728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Navigation</a:t>
            </a:r>
          </a:p>
        </p:txBody>
      </p:sp>
      <p:sp>
        <p:nvSpPr>
          <p:cNvPr id="45" name="TextBox 11"/>
          <p:cNvSpPr txBox="1">
            <a:spLocks noChangeArrowheads="1"/>
          </p:cNvSpPr>
          <p:nvPr/>
        </p:nvSpPr>
        <p:spPr bwMode="auto">
          <a:xfrm>
            <a:off x="193280" y="6271999"/>
            <a:ext cx="9540000" cy="19562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Footer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07368" y="1967593"/>
            <a:ext cx="9561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FAQ</a:t>
            </a: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등록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04152" y="2743703"/>
            <a:ext cx="55976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질문 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*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04152" y="3114505"/>
            <a:ext cx="55976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답변 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*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0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9029" y="5896194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등록</a:t>
            </a:r>
          </a:p>
        </p:txBody>
      </p:sp>
      <p:sp>
        <p:nvSpPr>
          <p:cNvPr id="51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9637" y="5896194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취소</a:t>
            </a:r>
          </a:p>
        </p:txBody>
      </p:sp>
      <p:sp>
        <p:nvSpPr>
          <p:cNvPr id="60" name="Oval 83"/>
          <p:cNvSpPr>
            <a:spLocks noChangeArrowheads="1"/>
          </p:cNvSpPr>
          <p:nvPr/>
        </p:nvSpPr>
        <p:spPr bwMode="auto">
          <a:xfrm>
            <a:off x="6545002" y="5965371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4</a:t>
            </a:r>
          </a:p>
        </p:txBody>
      </p:sp>
      <p:sp>
        <p:nvSpPr>
          <p:cNvPr id="61" name="Oval 83"/>
          <p:cNvSpPr>
            <a:spLocks noChangeArrowheads="1"/>
          </p:cNvSpPr>
          <p:nvPr/>
        </p:nvSpPr>
        <p:spPr bwMode="auto">
          <a:xfrm>
            <a:off x="7954394" y="5965371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5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1702255" y="2495164"/>
            <a:ext cx="928006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57263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05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□ 사용</a:t>
            </a:r>
          </a:p>
        </p:txBody>
      </p:sp>
      <p:sp>
        <p:nvSpPr>
          <p:cNvPr id="70" name="Oval 83"/>
          <p:cNvSpPr>
            <a:spLocks noChangeArrowheads="1"/>
          </p:cNvSpPr>
          <p:nvPr/>
        </p:nvSpPr>
        <p:spPr bwMode="auto">
          <a:xfrm>
            <a:off x="1556935" y="2520507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1</a:t>
            </a:r>
          </a:p>
        </p:txBody>
      </p:sp>
      <p:sp>
        <p:nvSpPr>
          <p:cNvPr id="71" name="Oval 83"/>
          <p:cNvSpPr>
            <a:spLocks noChangeArrowheads="1"/>
          </p:cNvSpPr>
          <p:nvPr/>
        </p:nvSpPr>
        <p:spPr bwMode="auto">
          <a:xfrm>
            <a:off x="1556935" y="2814848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2</a:t>
            </a:r>
          </a:p>
        </p:txBody>
      </p:sp>
      <p:sp>
        <p:nvSpPr>
          <p:cNvPr id="74" name="Oval 83"/>
          <p:cNvSpPr>
            <a:spLocks noChangeArrowheads="1"/>
          </p:cNvSpPr>
          <p:nvPr/>
        </p:nvSpPr>
        <p:spPr bwMode="auto">
          <a:xfrm>
            <a:off x="1556935" y="3113959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3</a:t>
            </a:r>
          </a:p>
        </p:txBody>
      </p:sp>
      <p:sp>
        <p:nvSpPr>
          <p:cNvPr id="33" name="모서리가 둥근 직사각형 62"/>
          <p:cNvSpPr>
            <a:spLocks noChangeArrowheads="1"/>
          </p:cNvSpPr>
          <p:nvPr/>
        </p:nvSpPr>
        <p:spPr bwMode="auto">
          <a:xfrm>
            <a:off x="1697328" y="3103450"/>
            <a:ext cx="7639032" cy="267894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72000" rIns="89987" bIns="35996" anchor="t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 smtClean="0">
                <a:solidFill>
                  <a:schemeClr val="bg1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답변</a:t>
            </a:r>
            <a:endParaRPr lang="ko-KR" altLang="en-US" sz="800" dirty="0">
              <a:solidFill>
                <a:schemeClr val="bg1">
                  <a:lumMod val="7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88232280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모서리가 둥근 직사각형 62"/>
          <p:cNvSpPr>
            <a:spLocks noChangeArrowheads="1"/>
          </p:cNvSpPr>
          <p:nvPr/>
        </p:nvSpPr>
        <p:spPr bwMode="auto">
          <a:xfrm>
            <a:off x="1697328" y="2737183"/>
            <a:ext cx="7639032" cy="26695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solidFill>
                  <a:schemeClr val="bg1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질문</a:t>
            </a:r>
          </a:p>
        </p:txBody>
      </p:sp>
      <p:sp>
        <p:nvSpPr>
          <p:cNvPr id="2" name="텍스트 개체 틀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/>
              <a:t>KAPSY606U1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ko-KR" dirty="0"/>
              <a:t>FAQ</a:t>
            </a:r>
            <a:r>
              <a:rPr lang="ko-KR" altLang="en-US" dirty="0"/>
              <a:t> 수정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ko-KR" dirty="0"/>
              <a:t>FAQ</a:t>
            </a:r>
            <a:r>
              <a:rPr lang="ko-KR" altLang="en-US" dirty="0"/>
              <a:t> 수정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2"/>
          </p:nvPr>
        </p:nvSpPr>
        <p:spPr>
          <a:xfrm>
            <a:off x="7320138" y="832006"/>
            <a:ext cx="1872206" cy="212802"/>
          </a:xfrm>
        </p:spPr>
        <p:txBody>
          <a:bodyPr/>
          <a:lstStyle/>
          <a:p>
            <a:r>
              <a:rPr lang="en-US" altLang="ko-KR" dirty="0"/>
              <a:t>/</a:t>
            </a:r>
            <a:r>
              <a:rPr lang="ko-KR" altLang="en-US" dirty="0"/>
              <a:t>시스템관리</a:t>
            </a:r>
            <a:r>
              <a:rPr lang="en-US" altLang="ko-KR" dirty="0"/>
              <a:t>/</a:t>
            </a:r>
            <a:r>
              <a:rPr lang="ko-KR" altLang="en-US" dirty="0" err="1"/>
              <a:t>게시판관리</a:t>
            </a:r>
            <a:r>
              <a:rPr lang="en-US" altLang="ko-KR" dirty="0"/>
              <a:t>/FAQ</a:t>
            </a:r>
            <a:r>
              <a:rPr lang="ko-KR" altLang="en-US" dirty="0"/>
              <a:t>목록</a:t>
            </a:r>
            <a:r>
              <a:rPr lang="en-US" altLang="ko-KR" dirty="0"/>
              <a:t>/FAQ</a:t>
            </a:r>
            <a:r>
              <a:rPr lang="ko-KR" altLang="en-US" dirty="0"/>
              <a:t>수정</a:t>
            </a:r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50F983-0FBA-4A9B-89C9-6D8B392D2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3470974"/>
              </p:ext>
            </p:extLst>
          </p:nvPr>
        </p:nvGraphicFramePr>
        <p:xfrm>
          <a:off x="9774650" y="1343214"/>
          <a:ext cx="2259242" cy="3749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90">
                  <a:extLst>
                    <a:ext uri="{9D8B030D-6E8A-4147-A177-3AD203B41FA5}">
                      <a16:colId xmlns:a16="http://schemas.microsoft.com/office/drawing/2014/main" val="2853012212"/>
                    </a:ext>
                  </a:extLst>
                </a:gridCol>
                <a:gridCol w="1977452">
                  <a:extLst>
                    <a:ext uri="{9D8B030D-6E8A-4147-A177-3AD203B41FA5}">
                      <a16:colId xmlns:a16="http://schemas.microsoft.com/office/drawing/2014/main" val="4172672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6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시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Alert “FAQ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등록을 취소하시겠습니까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?”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Yes : FAQ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목록 화면 으로 이동 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(KAPSY604U)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No : Alert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닫기</a:t>
                      </a: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004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 시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Alert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“FAQ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을 등록하시겠습니까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Yes : Alert “FAQ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 등록되었습니다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.” -&gt; FAQ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목록 화면 으로 이동 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(KAPSY604U)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No : Alert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닫기</a:t>
                      </a: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95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83266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06602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15365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9745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8689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0093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91272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761021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93280" y="1385541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GNB</a:t>
            </a: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193280" y="1601728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Navigation</a:t>
            </a:r>
          </a:p>
        </p:txBody>
      </p:sp>
      <p:sp>
        <p:nvSpPr>
          <p:cNvPr id="45" name="TextBox 11"/>
          <p:cNvSpPr txBox="1">
            <a:spLocks noChangeArrowheads="1"/>
          </p:cNvSpPr>
          <p:nvPr/>
        </p:nvSpPr>
        <p:spPr bwMode="auto">
          <a:xfrm>
            <a:off x="193280" y="6271999"/>
            <a:ext cx="9540000" cy="19562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Footer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07368" y="1967593"/>
            <a:ext cx="9561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FAQ</a:t>
            </a: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수정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04152" y="2743703"/>
            <a:ext cx="56618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질문 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*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04152" y="3114505"/>
            <a:ext cx="56618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답변 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*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0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9029" y="5896194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수정</a:t>
            </a:r>
          </a:p>
        </p:txBody>
      </p:sp>
      <p:sp>
        <p:nvSpPr>
          <p:cNvPr id="51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9637" y="5896194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취소</a:t>
            </a:r>
          </a:p>
        </p:txBody>
      </p:sp>
      <p:sp>
        <p:nvSpPr>
          <p:cNvPr id="60" name="Oval 83"/>
          <p:cNvSpPr>
            <a:spLocks noChangeArrowheads="1"/>
          </p:cNvSpPr>
          <p:nvPr/>
        </p:nvSpPr>
        <p:spPr bwMode="auto">
          <a:xfrm>
            <a:off x="6545002" y="5965371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1</a:t>
            </a:r>
          </a:p>
        </p:txBody>
      </p:sp>
      <p:sp>
        <p:nvSpPr>
          <p:cNvPr id="61" name="Oval 83"/>
          <p:cNvSpPr>
            <a:spLocks noChangeArrowheads="1"/>
          </p:cNvSpPr>
          <p:nvPr/>
        </p:nvSpPr>
        <p:spPr bwMode="auto">
          <a:xfrm>
            <a:off x="7954394" y="5965371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2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1702255" y="2495164"/>
            <a:ext cx="928006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57263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05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□ 사용</a:t>
            </a:r>
          </a:p>
        </p:txBody>
      </p:sp>
      <p:sp>
        <p:nvSpPr>
          <p:cNvPr id="33" name="모서리가 둥근 직사각형 62"/>
          <p:cNvSpPr>
            <a:spLocks noChangeArrowheads="1"/>
          </p:cNvSpPr>
          <p:nvPr/>
        </p:nvSpPr>
        <p:spPr bwMode="auto">
          <a:xfrm>
            <a:off x="1697328" y="3103450"/>
            <a:ext cx="7639032" cy="267894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72000" rIns="89987" bIns="35996" anchor="t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solidFill>
                  <a:schemeClr val="bg1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답변</a:t>
            </a:r>
          </a:p>
        </p:txBody>
      </p:sp>
    </p:spTree>
    <p:extLst>
      <p:ext uri="{BB962C8B-B14F-4D97-AF65-F5344CB8AC3E}">
        <p14:creationId xmlns:p14="http://schemas.microsoft.com/office/powerpoint/2010/main" val="3390710123"/>
      </p:ext>
    </p:ext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/>
              <a:t>KAPSY607U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ko-KR" dirty="0"/>
              <a:t>Q&amp;A </a:t>
            </a:r>
            <a:r>
              <a:rPr lang="ko-KR" altLang="en-US" dirty="0"/>
              <a:t>목록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ko-KR" dirty="0"/>
              <a:t>Q&amp;A </a:t>
            </a:r>
            <a:r>
              <a:rPr lang="ko-KR" altLang="en-US" dirty="0"/>
              <a:t>목록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2"/>
          </p:nvPr>
        </p:nvSpPr>
        <p:spPr>
          <a:xfrm>
            <a:off x="7320138" y="832006"/>
            <a:ext cx="1872206" cy="212802"/>
          </a:xfrm>
        </p:spPr>
        <p:txBody>
          <a:bodyPr/>
          <a:lstStyle/>
          <a:p>
            <a:r>
              <a:rPr lang="en-US" altLang="ko-KR" dirty="0"/>
              <a:t>/</a:t>
            </a:r>
            <a:r>
              <a:rPr lang="ko-KR" altLang="en-US" dirty="0"/>
              <a:t>시스템관리</a:t>
            </a:r>
            <a:r>
              <a:rPr lang="en-US" altLang="ko-KR" dirty="0"/>
              <a:t>/</a:t>
            </a:r>
            <a:r>
              <a:rPr lang="ko-KR" altLang="en-US" dirty="0" err="1"/>
              <a:t>게시판관리</a:t>
            </a:r>
            <a:r>
              <a:rPr lang="en-US" altLang="ko-KR" dirty="0"/>
              <a:t>/Q&amp;A</a:t>
            </a:r>
            <a:r>
              <a:rPr lang="ko-KR" altLang="en-US" dirty="0"/>
              <a:t>목록</a:t>
            </a:r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50F983-0FBA-4A9B-89C9-6D8B392D2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8148683"/>
              </p:ext>
            </p:extLst>
          </p:nvPr>
        </p:nvGraphicFramePr>
        <p:xfrm>
          <a:off x="9774650" y="1343214"/>
          <a:ext cx="2259242" cy="3444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90">
                  <a:extLst>
                    <a:ext uri="{9D8B030D-6E8A-4147-A177-3AD203B41FA5}">
                      <a16:colId xmlns:a16="http://schemas.microsoft.com/office/drawing/2014/main" val="2853012212"/>
                    </a:ext>
                  </a:extLst>
                </a:gridCol>
                <a:gridCol w="1977452">
                  <a:extLst>
                    <a:ext uri="{9D8B030D-6E8A-4147-A177-3AD203B41FA5}">
                      <a16:colId xmlns:a16="http://schemas.microsoft.com/office/drawing/2014/main" val="4172672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6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(Dropdown)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선택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답변 등록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답변 미등록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004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(Text box) </a:t>
                      </a:r>
                      <a:r>
                        <a:rPr lang="ko-KR" altLang="en-US" sz="700" b="0" u="none" baseline="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검색어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입력란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95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 시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검색어로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Q&amp;A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목록 대상 검색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검색 영역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제목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작성자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본문 내용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83266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Q&amp;A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목록 리스트 노출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연번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비밀글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제목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답변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마지막 수정일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등록일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작성자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조회수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06602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행 클릭 시</a:t>
                      </a: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</a:t>
                      </a: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Q&amp;A</a:t>
                      </a:r>
                      <a:r>
                        <a:rPr lang="ko-KR" altLang="en-US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보기 페이지로 이동 </a:t>
                      </a: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(KAPSY608U1)</a:t>
                      </a: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15365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strike="sngStrike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비밀글</a:t>
                      </a:r>
                      <a:r>
                        <a:rPr lang="ko-KR" altLang="en-US" sz="700" b="0" strike="sngStrik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여부 </a:t>
                      </a:r>
                      <a:r>
                        <a:rPr lang="ko-KR" altLang="en-US" sz="700" b="0" strike="sngStrik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아이콘 </a:t>
                      </a:r>
                      <a:r>
                        <a:rPr lang="en-US" altLang="ko-KR" sz="7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(2024/08/12 </a:t>
                      </a:r>
                      <a:r>
                        <a:rPr lang="ko-KR" altLang="en-US" sz="7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삭제</a:t>
                      </a:r>
                      <a:r>
                        <a:rPr lang="en-US" altLang="ko-KR" sz="7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9745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첨부파일 여부 아이콘 표시</a:t>
                      </a: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8689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0093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91272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761021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93280" y="1385541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GNB</a:t>
            </a: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193280" y="1601728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Navigation</a:t>
            </a:r>
          </a:p>
        </p:txBody>
      </p:sp>
      <p:sp>
        <p:nvSpPr>
          <p:cNvPr id="45" name="TextBox 11"/>
          <p:cNvSpPr txBox="1">
            <a:spLocks noChangeArrowheads="1"/>
          </p:cNvSpPr>
          <p:nvPr/>
        </p:nvSpPr>
        <p:spPr bwMode="auto">
          <a:xfrm>
            <a:off x="193280" y="6271999"/>
            <a:ext cx="9540000" cy="19562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Footer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07368" y="1967593"/>
            <a:ext cx="10262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Q&amp;A </a:t>
            </a: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목록</a:t>
            </a:r>
          </a:p>
        </p:txBody>
      </p:sp>
      <p:graphicFrame>
        <p:nvGraphicFramePr>
          <p:cNvPr id="33" name="Group 299">
            <a:extLst>
              <a:ext uri="{FF2B5EF4-FFF2-40B4-BE49-F238E27FC236}">
                <a16:creationId xmlns:a16="http://schemas.microsoft.com/office/drawing/2014/main" id="{14679276-1DD2-4555-B077-1F3EAE95D8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3921529"/>
              </p:ext>
            </p:extLst>
          </p:nvPr>
        </p:nvGraphicFramePr>
        <p:xfrm>
          <a:off x="407366" y="2681708"/>
          <a:ext cx="9113533" cy="3267576"/>
        </p:xfrm>
        <a:graphic>
          <a:graphicData uri="http://schemas.openxmlformats.org/drawingml/2006/table">
            <a:tbl>
              <a:tblPr/>
              <a:tblGrid>
                <a:gridCol w="524790">
                  <a:extLst>
                    <a:ext uri="{9D8B030D-6E8A-4147-A177-3AD203B41FA5}">
                      <a16:colId xmlns:a16="http://schemas.microsoft.com/office/drawing/2014/main" val="122619423"/>
                    </a:ext>
                  </a:extLst>
                </a:gridCol>
                <a:gridCol w="4873038">
                  <a:extLst>
                    <a:ext uri="{9D8B030D-6E8A-4147-A177-3AD203B41FA5}">
                      <a16:colId xmlns:a16="http://schemas.microsoft.com/office/drawing/2014/main" val="1145932229"/>
                    </a:ext>
                  </a:extLst>
                </a:gridCol>
                <a:gridCol w="6747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25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8914">
                  <a:extLst>
                    <a:ext uri="{9D8B030D-6E8A-4147-A177-3AD203B41FA5}">
                      <a16:colId xmlns:a16="http://schemas.microsoft.com/office/drawing/2014/main" val="4281790885"/>
                    </a:ext>
                  </a:extLst>
                </a:gridCol>
                <a:gridCol w="507647">
                  <a:extLst>
                    <a:ext uri="{9D8B030D-6E8A-4147-A177-3AD203B41FA5}">
                      <a16:colId xmlns:a16="http://schemas.microsoft.com/office/drawing/2014/main" val="234864581"/>
                    </a:ext>
                  </a:extLst>
                </a:gridCol>
                <a:gridCol w="941821">
                  <a:extLst>
                    <a:ext uri="{9D8B030D-6E8A-4147-A177-3AD203B41FA5}">
                      <a16:colId xmlns:a16="http://schemas.microsoft.com/office/drawing/2014/main" val="4291356159"/>
                    </a:ext>
                  </a:extLst>
                </a:gridCol>
              </a:tblGrid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No.</a:t>
                      </a:r>
                      <a:endParaRPr kumimoji="1" lang="ko-KR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제목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답변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마지막 수정일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등록일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작성자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조회수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39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API </a:t>
                      </a: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 질문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서유경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38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질문드립니다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설국자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2544950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37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API </a:t>
                      </a: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 문의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서유경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3921898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36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문의드립니다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설국자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6187772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35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API </a:t>
                      </a: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 문의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서유경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8377087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34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문의드립니다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완료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설국자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3953355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33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API </a:t>
                      </a: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 문의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완료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서유경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0974173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32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문의드립니다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완료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설국자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694502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31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API </a:t>
                      </a: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 문의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완료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서유경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9051752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문의드립니다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완료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설국자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866461"/>
                  </a:ext>
                </a:extLst>
              </a:tr>
              <a:tr h="272298">
                <a:tc gridSpan="7"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Webdings" pitchFamily="18" charset="2"/>
                        </a:rPr>
                        <a:t>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8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◀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</a:t>
                      </a:r>
                      <a:r>
                        <a:rPr lang="en-US" altLang="ko-KR" sz="900" b="1" u="sng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2   3   4   5   6   7   8   9   10   </a:t>
                      </a:r>
                      <a:r>
                        <a:rPr lang="en-US" altLang="ko-KR" sz="8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▶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Webdings" pitchFamily="18" charset="2"/>
                        </a:rPr>
                        <a:t>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9253528"/>
                  </a:ext>
                </a:extLst>
              </a:tr>
            </a:tbl>
          </a:graphicData>
        </a:graphic>
      </p:graphicFrame>
      <p:sp>
        <p:nvSpPr>
          <p:cNvPr id="34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0527" y="2374626"/>
            <a:ext cx="880373" cy="239372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검색</a:t>
            </a:r>
          </a:p>
        </p:txBody>
      </p:sp>
      <p:sp>
        <p:nvSpPr>
          <p:cNvPr id="35" name="모서리가 둥근 직사각형 62"/>
          <p:cNvSpPr>
            <a:spLocks noChangeArrowheads="1"/>
          </p:cNvSpPr>
          <p:nvPr/>
        </p:nvSpPr>
        <p:spPr bwMode="auto">
          <a:xfrm>
            <a:off x="6280541" y="2376918"/>
            <a:ext cx="2281735" cy="23708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검색</a:t>
            </a:r>
          </a:p>
        </p:txBody>
      </p:sp>
      <p:sp>
        <p:nvSpPr>
          <p:cNvPr id="37" name="모서리가 둥근 직사각형 62"/>
          <p:cNvSpPr>
            <a:spLocks noChangeArrowheads="1"/>
          </p:cNvSpPr>
          <p:nvPr/>
        </p:nvSpPr>
        <p:spPr bwMode="auto">
          <a:xfrm>
            <a:off x="405090" y="2374626"/>
            <a:ext cx="1331185" cy="23937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ko-KR" altLang="en-US" sz="8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전체                       ▼</a:t>
            </a:r>
            <a:endParaRPr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0" name="Rectangle 88"/>
          <p:cNvSpPr>
            <a:spLocks noChangeArrowheads="1"/>
          </p:cNvSpPr>
          <p:nvPr/>
        </p:nvSpPr>
        <p:spPr bwMode="auto">
          <a:xfrm>
            <a:off x="394590" y="2667812"/>
            <a:ext cx="9176637" cy="2993436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1" name="Oval 83"/>
          <p:cNvSpPr>
            <a:spLocks noChangeArrowheads="1"/>
          </p:cNvSpPr>
          <p:nvPr/>
        </p:nvSpPr>
        <p:spPr bwMode="auto">
          <a:xfrm>
            <a:off x="280455" y="2653780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4</a:t>
            </a:r>
          </a:p>
        </p:txBody>
      </p:sp>
      <p:sp>
        <p:nvSpPr>
          <p:cNvPr id="42" name="Rectangle 88"/>
          <p:cNvSpPr>
            <a:spLocks noChangeArrowheads="1"/>
          </p:cNvSpPr>
          <p:nvPr/>
        </p:nvSpPr>
        <p:spPr bwMode="auto">
          <a:xfrm>
            <a:off x="437290" y="2945834"/>
            <a:ext cx="9124975" cy="274291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3" name="Oval 83"/>
          <p:cNvSpPr>
            <a:spLocks noChangeArrowheads="1"/>
          </p:cNvSpPr>
          <p:nvPr/>
        </p:nvSpPr>
        <p:spPr bwMode="auto">
          <a:xfrm>
            <a:off x="280455" y="295595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5</a:t>
            </a:r>
          </a:p>
        </p:txBody>
      </p:sp>
      <p:sp>
        <p:nvSpPr>
          <p:cNvPr id="44" name="Oval 83"/>
          <p:cNvSpPr>
            <a:spLocks noChangeArrowheads="1"/>
          </p:cNvSpPr>
          <p:nvPr/>
        </p:nvSpPr>
        <p:spPr bwMode="auto">
          <a:xfrm>
            <a:off x="6145533" y="242973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2</a:t>
            </a:r>
          </a:p>
        </p:txBody>
      </p:sp>
      <p:sp>
        <p:nvSpPr>
          <p:cNvPr id="46" name="Oval 83"/>
          <p:cNvSpPr>
            <a:spLocks noChangeArrowheads="1"/>
          </p:cNvSpPr>
          <p:nvPr/>
        </p:nvSpPr>
        <p:spPr bwMode="auto">
          <a:xfrm>
            <a:off x="8569480" y="242973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3</a:t>
            </a:r>
          </a:p>
        </p:txBody>
      </p:sp>
      <p:sp>
        <p:nvSpPr>
          <p:cNvPr id="47" name="Oval 83"/>
          <p:cNvSpPr>
            <a:spLocks noChangeArrowheads="1"/>
          </p:cNvSpPr>
          <p:nvPr/>
        </p:nvSpPr>
        <p:spPr bwMode="auto">
          <a:xfrm>
            <a:off x="279144" y="242973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1</a:t>
            </a:r>
          </a:p>
        </p:txBody>
      </p:sp>
      <p:pic>
        <p:nvPicPr>
          <p:cNvPr id="30" name="그림 2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736275" y="3512848"/>
            <a:ext cx="150357" cy="242655"/>
          </a:xfrm>
          <a:prstGeom prst="rect">
            <a:avLst/>
          </a:prstGeom>
        </p:spPr>
      </p:pic>
      <p:pic>
        <p:nvPicPr>
          <p:cNvPr id="36" name="그림 3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736275" y="3796626"/>
            <a:ext cx="150357" cy="242655"/>
          </a:xfrm>
          <a:prstGeom prst="rect">
            <a:avLst/>
          </a:prstGeom>
        </p:spPr>
      </p:pic>
      <p:pic>
        <p:nvPicPr>
          <p:cNvPr id="39" name="그림 3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736275" y="4340957"/>
            <a:ext cx="150357" cy="242655"/>
          </a:xfrm>
          <a:prstGeom prst="rect">
            <a:avLst/>
          </a:prstGeom>
        </p:spPr>
      </p:pic>
      <p:sp>
        <p:nvSpPr>
          <p:cNvPr id="49" name="Oval 83"/>
          <p:cNvSpPr>
            <a:spLocks noChangeArrowheads="1"/>
          </p:cNvSpPr>
          <p:nvPr/>
        </p:nvSpPr>
        <p:spPr bwMode="auto">
          <a:xfrm>
            <a:off x="1650973" y="3566978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83130180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 dirty="0"/>
              <a:t>IA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1046749201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/>
              <a:t>KAPSY608U1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ko-KR" dirty="0"/>
              <a:t>Q&amp;A </a:t>
            </a:r>
            <a:r>
              <a:rPr lang="ko-KR" altLang="en-US" dirty="0"/>
              <a:t>보기 </a:t>
            </a:r>
            <a:r>
              <a:rPr lang="en-US" altLang="ko-KR" dirty="0"/>
              <a:t>(</a:t>
            </a:r>
            <a:r>
              <a:rPr lang="ko-KR" altLang="en-US" dirty="0"/>
              <a:t>답변</a:t>
            </a:r>
            <a:r>
              <a:rPr lang="en-US" altLang="ko-KR" dirty="0"/>
              <a:t>, </a:t>
            </a:r>
            <a:r>
              <a:rPr lang="ko-KR" altLang="en-US" dirty="0"/>
              <a:t>수정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ko-KR" dirty="0"/>
              <a:t>Q&amp;A</a:t>
            </a:r>
            <a:r>
              <a:rPr lang="ko-KR" altLang="en-US" dirty="0"/>
              <a:t> 보기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2"/>
          </p:nvPr>
        </p:nvSpPr>
        <p:spPr>
          <a:xfrm>
            <a:off x="7320138" y="832006"/>
            <a:ext cx="1872206" cy="212802"/>
          </a:xfrm>
        </p:spPr>
        <p:txBody>
          <a:bodyPr/>
          <a:lstStyle/>
          <a:p>
            <a:r>
              <a:rPr lang="en-US" altLang="ko-KR" dirty="0"/>
              <a:t>/</a:t>
            </a:r>
            <a:r>
              <a:rPr lang="ko-KR" altLang="en-US" dirty="0"/>
              <a:t>시스템관리</a:t>
            </a:r>
            <a:r>
              <a:rPr lang="en-US" altLang="ko-KR" dirty="0"/>
              <a:t>/</a:t>
            </a:r>
            <a:r>
              <a:rPr lang="ko-KR" altLang="en-US" dirty="0" err="1"/>
              <a:t>게시판관리</a:t>
            </a:r>
            <a:r>
              <a:rPr lang="en-US" altLang="ko-KR" dirty="0"/>
              <a:t>/Q&amp;A</a:t>
            </a:r>
            <a:r>
              <a:rPr lang="ko-KR" altLang="en-US" dirty="0"/>
              <a:t>보기</a:t>
            </a:r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50F983-0FBA-4A9B-89C9-6D8B392D2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1439360"/>
              </p:ext>
            </p:extLst>
          </p:nvPr>
        </p:nvGraphicFramePr>
        <p:xfrm>
          <a:off x="9774650" y="1343214"/>
          <a:ext cx="2259242" cy="3596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90">
                  <a:extLst>
                    <a:ext uri="{9D8B030D-6E8A-4147-A177-3AD203B41FA5}">
                      <a16:colId xmlns:a16="http://schemas.microsoft.com/office/drawing/2014/main" val="2853012212"/>
                    </a:ext>
                  </a:extLst>
                </a:gridCol>
                <a:gridCol w="1977452">
                  <a:extLst>
                    <a:ext uri="{9D8B030D-6E8A-4147-A177-3AD203B41FA5}">
                      <a16:colId xmlns:a16="http://schemas.microsoft.com/office/drawing/2014/main" val="4172672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6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FAQ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제목 노출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004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작성자 노출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95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등록일 노출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83266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게시물의 마지막 수정일 노출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06602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ko-KR" altLang="en-US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게시물 본문 노출</a:t>
                      </a:r>
                      <a:endParaRPr lang="en-US" altLang="ko-KR" sz="700" b="0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시스템관리에서 텍스트 로 넣은 내용 노출 </a:t>
                      </a: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15365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답변 작성 에디터 영역</a:t>
                      </a: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9745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 시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에디터에 작성한 답변 저장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저장 후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버튼 </a:t>
                      </a:r>
                      <a:r>
                        <a:rPr lang="ko-KR" altLang="en-US" sz="700" b="0" u="none" baseline="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번경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8689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시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FAQ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목록 화면 으로 이동 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(KAPSY607U)</a:t>
                      </a: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0093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91272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761021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93280" y="1385541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GNB</a:t>
            </a: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193280" y="1601728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Navigation</a:t>
            </a:r>
          </a:p>
        </p:txBody>
      </p:sp>
      <p:sp>
        <p:nvSpPr>
          <p:cNvPr id="45" name="TextBox 11"/>
          <p:cNvSpPr txBox="1">
            <a:spLocks noChangeArrowheads="1"/>
          </p:cNvSpPr>
          <p:nvPr/>
        </p:nvSpPr>
        <p:spPr bwMode="auto">
          <a:xfrm>
            <a:off x="193280" y="6271999"/>
            <a:ext cx="9540000" cy="19562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Footer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07368" y="1967593"/>
            <a:ext cx="13211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1033463" fontAlgn="base">
              <a:spcBef>
                <a:spcPct val="20000"/>
              </a:spcBef>
              <a:spcAft>
                <a:spcPct val="0"/>
              </a:spcAft>
            </a:pPr>
            <a:r>
              <a:rPr kumimoji="1"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API </a:t>
            </a:r>
            <a:r>
              <a:rPr kumimoji="1"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사용 질문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04152" y="2425875"/>
            <a:ext cx="58862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작성자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04152" y="2768350"/>
            <a:ext cx="58862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등록일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678481" y="2425875"/>
            <a:ext cx="58862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서유경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678481" y="2768350"/>
            <a:ext cx="85311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2024.12.31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04152" y="3105329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첨부파일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678481" y="3105329"/>
            <a:ext cx="131799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u="sng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filename.extension</a:t>
            </a:r>
            <a:endParaRPr lang="ko-KR" altLang="en-US" sz="1050" u="sng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04152" y="3458854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본문</a:t>
            </a:r>
          </a:p>
        </p:txBody>
      </p:sp>
      <p:graphicFrame>
        <p:nvGraphicFramePr>
          <p:cNvPr id="49" name="표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3353520"/>
              </p:ext>
            </p:extLst>
          </p:nvPr>
        </p:nvGraphicFramePr>
        <p:xfrm>
          <a:off x="1701025" y="3447799"/>
          <a:ext cx="7635335" cy="701281"/>
        </p:xfrm>
        <a:graphic>
          <a:graphicData uri="http://schemas.openxmlformats.org/drawingml/2006/table">
            <a:tbl>
              <a:tblPr/>
              <a:tblGrid>
                <a:gridCol w="76353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2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i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Contents Area</a:t>
                      </a:r>
                    </a:p>
                  </a:txBody>
                  <a:tcPr marL="78710" marR="78710" marT="62998" marB="62998" anchor="ctr" horzOverflow="overflow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0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9029" y="5520231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답변 등록</a:t>
            </a:r>
          </a:p>
        </p:txBody>
      </p:sp>
      <p:sp>
        <p:nvSpPr>
          <p:cNvPr id="51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4809" y="5896194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목록</a:t>
            </a:r>
          </a:p>
        </p:txBody>
      </p:sp>
      <p:sp>
        <p:nvSpPr>
          <p:cNvPr id="52" name="Oval 83"/>
          <p:cNvSpPr>
            <a:spLocks noChangeArrowheads="1"/>
          </p:cNvSpPr>
          <p:nvPr/>
        </p:nvSpPr>
        <p:spPr bwMode="auto">
          <a:xfrm>
            <a:off x="324366" y="2054459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1</a:t>
            </a:r>
          </a:p>
        </p:txBody>
      </p:sp>
      <p:sp>
        <p:nvSpPr>
          <p:cNvPr id="53" name="Rectangle 88"/>
          <p:cNvSpPr>
            <a:spLocks noChangeArrowheads="1"/>
          </p:cNvSpPr>
          <p:nvPr/>
        </p:nvSpPr>
        <p:spPr bwMode="auto">
          <a:xfrm>
            <a:off x="455474" y="1997305"/>
            <a:ext cx="1245552" cy="240108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4" name="Oval 83"/>
          <p:cNvSpPr>
            <a:spLocks noChangeArrowheads="1"/>
          </p:cNvSpPr>
          <p:nvPr/>
        </p:nvSpPr>
        <p:spPr bwMode="auto">
          <a:xfrm>
            <a:off x="1582490" y="249941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2</a:t>
            </a:r>
          </a:p>
        </p:txBody>
      </p:sp>
      <p:sp>
        <p:nvSpPr>
          <p:cNvPr id="55" name="Oval 83"/>
          <p:cNvSpPr>
            <a:spLocks noChangeArrowheads="1"/>
          </p:cNvSpPr>
          <p:nvPr/>
        </p:nvSpPr>
        <p:spPr bwMode="auto">
          <a:xfrm>
            <a:off x="1582490" y="2833479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3</a:t>
            </a:r>
          </a:p>
        </p:txBody>
      </p:sp>
      <p:sp>
        <p:nvSpPr>
          <p:cNvPr id="56" name="Oval 83"/>
          <p:cNvSpPr>
            <a:spLocks noChangeArrowheads="1"/>
          </p:cNvSpPr>
          <p:nvPr/>
        </p:nvSpPr>
        <p:spPr bwMode="auto">
          <a:xfrm>
            <a:off x="1582490" y="3175954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4</a:t>
            </a:r>
          </a:p>
        </p:txBody>
      </p:sp>
      <p:sp>
        <p:nvSpPr>
          <p:cNvPr id="59" name="Oval 83"/>
          <p:cNvSpPr>
            <a:spLocks noChangeArrowheads="1"/>
          </p:cNvSpPr>
          <p:nvPr/>
        </p:nvSpPr>
        <p:spPr bwMode="auto">
          <a:xfrm>
            <a:off x="1582490" y="3458107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5</a:t>
            </a:r>
          </a:p>
        </p:txBody>
      </p:sp>
      <p:sp>
        <p:nvSpPr>
          <p:cNvPr id="60" name="Oval 83"/>
          <p:cNvSpPr>
            <a:spLocks noChangeArrowheads="1"/>
          </p:cNvSpPr>
          <p:nvPr/>
        </p:nvSpPr>
        <p:spPr bwMode="auto">
          <a:xfrm>
            <a:off x="4190174" y="5965371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8</a:t>
            </a:r>
          </a:p>
        </p:txBody>
      </p:sp>
      <p:sp>
        <p:nvSpPr>
          <p:cNvPr id="61" name="Oval 83"/>
          <p:cNvSpPr>
            <a:spLocks noChangeArrowheads="1"/>
          </p:cNvSpPr>
          <p:nvPr/>
        </p:nvSpPr>
        <p:spPr bwMode="auto">
          <a:xfrm>
            <a:off x="7954394" y="5589408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7</a:t>
            </a:r>
          </a:p>
        </p:txBody>
      </p:sp>
      <p:graphicFrame>
        <p:nvGraphicFramePr>
          <p:cNvPr id="39" name="표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5323579"/>
              </p:ext>
            </p:extLst>
          </p:nvPr>
        </p:nvGraphicFramePr>
        <p:xfrm>
          <a:off x="1701025" y="4247263"/>
          <a:ext cx="7635335" cy="1175267"/>
        </p:xfrm>
        <a:graphic>
          <a:graphicData uri="http://schemas.openxmlformats.org/drawingml/2006/table">
            <a:tbl>
              <a:tblPr/>
              <a:tblGrid>
                <a:gridCol w="76353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752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i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Editor</a:t>
                      </a:r>
                    </a:p>
                  </a:txBody>
                  <a:tcPr marL="78710" marR="78710" marT="62998" marB="62998" anchor="ctr" horzOverflow="overflow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0" name="TextBox 39"/>
          <p:cNvSpPr txBox="1"/>
          <p:nvPr/>
        </p:nvSpPr>
        <p:spPr>
          <a:xfrm>
            <a:off x="404152" y="4247263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답변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1" name="Oval 83"/>
          <p:cNvSpPr>
            <a:spLocks noChangeArrowheads="1"/>
          </p:cNvSpPr>
          <p:nvPr/>
        </p:nvSpPr>
        <p:spPr bwMode="auto">
          <a:xfrm>
            <a:off x="1582490" y="4253687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6</a:t>
            </a:r>
          </a:p>
        </p:txBody>
      </p:sp>
      <p:sp>
        <p:nvSpPr>
          <p:cNvPr id="47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44472" y="3654814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답변 수정</a:t>
            </a:r>
          </a:p>
        </p:txBody>
      </p:sp>
    </p:spTree>
    <p:extLst>
      <p:ext uri="{BB962C8B-B14F-4D97-AF65-F5344CB8AC3E}">
        <p14:creationId xmlns:p14="http://schemas.microsoft.com/office/powerpoint/2010/main" val="3133401498"/>
      </p:ext>
    </p:extLst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b="1" dirty="0" smtClean="0"/>
              <a:t>약관 관리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766687828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/>
              <a:t>KAPSY701U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ko-KR" altLang="en-US" dirty="0"/>
              <a:t>약관 목록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ko-KR" altLang="en-US" dirty="0"/>
              <a:t>약관 목록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2"/>
          </p:nvPr>
        </p:nvSpPr>
        <p:spPr>
          <a:xfrm>
            <a:off x="7320138" y="832006"/>
            <a:ext cx="1872206" cy="212802"/>
          </a:xfrm>
        </p:spPr>
        <p:txBody>
          <a:bodyPr/>
          <a:lstStyle/>
          <a:p>
            <a:r>
              <a:rPr lang="en-US" altLang="ko-KR" dirty="0"/>
              <a:t>/</a:t>
            </a:r>
            <a:r>
              <a:rPr lang="ko-KR" altLang="en-US" dirty="0"/>
              <a:t>시스템관리</a:t>
            </a:r>
            <a:r>
              <a:rPr lang="en-US" altLang="ko-KR" dirty="0"/>
              <a:t>/</a:t>
            </a:r>
            <a:r>
              <a:rPr lang="ko-KR" altLang="en-US" dirty="0" err="1"/>
              <a:t>약관관리</a:t>
            </a:r>
            <a:r>
              <a:rPr lang="en-US" altLang="ko-KR" dirty="0"/>
              <a:t>/</a:t>
            </a:r>
            <a:r>
              <a:rPr lang="ko-KR" altLang="en-US" dirty="0" err="1"/>
              <a:t>약관목록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50F983-0FBA-4A9B-89C9-6D8B392D2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0462479"/>
              </p:ext>
            </p:extLst>
          </p:nvPr>
        </p:nvGraphicFramePr>
        <p:xfrm>
          <a:off x="9774650" y="1343214"/>
          <a:ext cx="2259242" cy="3444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90">
                  <a:extLst>
                    <a:ext uri="{9D8B030D-6E8A-4147-A177-3AD203B41FA5}">
                      <a16:colId xmlns:a16="http://schemas.microsoft.com/office/drawing/2014/main" val="2853012212"/>
                    </a:ext>
                  </a:extLst>
                </a:gridCol>
                <a:gridCol w="1977452">
                  <a:extLst>
                    <a:ext uri="{9D8B030D-6E8A-4147-A177-3AD203B41FA5}">
                      <a16:colId xmlns:a16="http://schemas.microsoft.com/office/drawing/2014/main" val="4172672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6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(Dropdown)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선택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이용약관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개인정보처리방침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004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약관 목록 리스트 노출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연번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비밀글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제목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답변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마지막 수정일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등록일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작성자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조회수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95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행 클릭 시</a:t>
                      </a: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</a:t>
                      </a: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약관 보기 페이지로 이동 </a:t>
                      </a:r>
                      <a:r>
                        <a:rPr lang="en-US" altLang="ko-KR" sz="7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(KAPSY702U1)</a:t>
                      </a: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83266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 시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약관 등록 페이지로 이동 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((KAPSY704U1)</a:t>
                      </a: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06602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15365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9745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8689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0093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91272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761021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93280" y="1385541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GNB</a:t>
            </a: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193280" y="1601728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Navigation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07368" y="1967593"/>
            <a:ext cx="9653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1033463" fontAlgn="base">
              <a:spcBef>
                <a:spcPct val="20000"/>
              </a:spcBef>
              <a:spcAft>
                <a:spcPct val="0"/>
              </a:spcAft>
            </a:pPr>
            <a:r>
              <a:rPr kumimoji="1"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약관 목록</a:t>
            </a:r>
          </a:p>
        </p:txBody>
      </p:sp>
      <p:graphicFrame>
        <p:nvGraphicFramePr>
          <p:cNvPr id="62" name="Group 299">
            <a:extLst>
              <a:ext uri="{FF2B5EF4-FFF2-40B4-BE49-F238E27FC236}">
                <a16:creationId xmlns:a16="http://schemas.microsoft.com/office/drawing/2014/main" id="{14679276-1DD2-4555-B077-1F3EAE95D8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161748"/>
              </p:ext>
            </p:extLst>
          </p:nvPr>
        </p:nvGraphicFramePr>
        <p:xfrm>
          <a:off x="407367" y="2681708"/>
          <a:ext cx="9113527" cy="3267576"/>
        </p:xfrm>
        <a:graphic>
          <a:graphicData uri="http://schemas.openxmlformats.org/drawingml/2006/table">
            <a:tbl>
              <a:tblPr/>
              <a:tblGrid>
                <a:gridCol w="504057">
                  <a:extLst>
                    <a:ext uri="{9D8B030D-6E8A-4147-A177-3AD203B41FA5}">
                      <a16:colId xmlns:a16="http://schemas.microsoft.com/office/drawing/2014/main" val="122619423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823935656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1145932229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4281790885"/>
                    </a:ext>
                  </a:extLst>
                </a:gridCol>
                <a:gridCol w="1336662">
                  <a:extLst>
                    <a:ext uri="{9D8B030D-6E8A-4147-A177-3AD203B41FA5}">
                      <a16:colId xmlns:a16="http://schemas.microsoft.com/office/drawing/2014/main" val="234864581"/>
                    </a:ext>
                  </a:extLst>
                </a:gridCol>
              </a:tblGrid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No.</a:t>
                      </a:r>
                      <a:endParaRPr kumimoji="1" lang="ko-KR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종류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등록일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등록자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약관 실행일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약관 수정일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수정 등록자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39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이용약관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2025.01.01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38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개인정보처리방침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2025.01.01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2544950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37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이용약관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2024.12.30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2024.12.30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3921898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36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개인정보처리방침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2024.12.30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2024.12.30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6187772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35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이용약관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2024.12.29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2024.12.30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2024.12.29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8377087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34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개인정보처리방침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2024.12.29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2024.12.30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2024.12.29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3953355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33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이용약관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2024.12.28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2024.12.29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2024.12.28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0974173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32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개인정보처리방침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2024.12.28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2024.12.29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2024.12.28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694502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31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이용약관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2024.12.27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2024.12.28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2024.12.27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9051752"/>
                  </a:ext>
                </a:extLst>
              </a:tr>
              <a:tr h="272298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개인정보처리방침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10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2024.12.27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2024.12.28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2024.12.27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관리자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866461"/>
                  </a:ext>
                </a:extLst>
              </a:tr>
              <a:tr h="272298">
                <a:tc gridSpan="7"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Webdings" pitchFamily="18" charset="2"/>
                        </a:rPr>
                        <a:t>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8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◀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</a:t>
                      </a:r>
                      <a:r>
                        <a:rPr lang="en-US" altLang="ko-KR" sz="900" b="1" u="sng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2   3   4   5   6   7   8   9   10   </a:t>
                      </a:r>
                      <a:r>
                        <a:rPr lang="en-US" altLang="ko-KR" sz="8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▶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9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Webdings" pitchFamily="18" charset="2"/>
                        </a:rPr>
                        <a:t></a:t>
                      </a:r>
                    </a:p>
                  </a:txBody>
                  <a:tcPr marL="18000" marR="18000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9253528"/>
                  </a:ext>
                </a:extLst>
              </a:tr>
            </a:tbl>
          </a:graphicData>
        </a:graphic>
      </p:graphicFrame>
      <p:sp>
        <p:nvSpPr>
          <p:cNvPr id="63" name="모서리가 둥근 직사각형 62"/>
          <p:cNvSpPr>
            <a:spLocks noChangeArrowheads="1"/>
          </p:cNvSpPr>
          <p:nvPr/>
        </p:nvSpPr>
        <p:spPr bwMode="auto">
          <a:xfrm>
            <a:off x="405090" y="2374626"/>
            <a:ext cx="1331185" cy="23937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ko-KR" altLang="en-US" sz="8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전체                       ▼</a:t>
            </a:r>
            <a:endParaRPr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8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6241" y="5984749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약관 등록</a:t>
            </a:r>
          </a:p>
        </p:txBody>
      </p:sp>
      <p:sp>
        <p:nvSpPr>
          <p:cNvPr id="69" name="TextBox 11"/>
          <p:cNvSpPr txBox="1">
            <a:spLocks noChangeArrowheads="1"/>
          </p:cNvSpPr>
          <p:nvPr/>
        </p:nvSpPr>
        <p:spPr bwMode="auto">
          <a:xfrm>
            <a:off x="193280" y="6271999"/>
            <a:ext cx="9540000" cy="19562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Footer</a:t>
            </a:r>
          </a:p>
        </p:txBody>
      </p:sp>
      <p:sp>
        <p:nvSpPr>
          <p:cNvPr id="70" name="Rectangle 88"/>
          <p:cNvSpPr>
            <a:spLocks noChangeArrowheads="1"/>
          </p:cNvSpPr>
          <p:nvPr/>
        </p:nvSpPr>
        <p:spPr bwMode="auto">
          <a:xfrm>
            <a:off x="394590" y="2667812"/>
            <a:ext cx="9176637" cy="2993436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1" name="Oval 83"/>
          <p:cNvSpPr>
            <a:spLocks noChangeArrowheads="1"/>
          </p:cNvSpPr>
          <p:nvPr/>
        </p:nvSpPr>
        <p:spPr bwMode="auto">
          <a:xfrm>
            <a:off x="280455" y="2653780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2</a:t>
            </a:r>
          </a:p>
        </p:txBody>
      </p:sp>
      <p:sp>
        <p:nvSpPr>
          <p:cNvPr id="72" name="Rectangle 88"/>
          <p:cNvSpPr>
            <a:spLocks noChangeArrowheads="1"/>
          </p:cNvSpPr>
          <p:nvPr/>
        </p:nvSpPr>
        <p:spPr bwMode="auto">
          <a:xfrm>
            <a:off x="437290" y="2945834"/>
            <a:ext cx="9124975" cy="274291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3" name="Oval 83"/>
          <p:cNvSpPr>
            <a:spLocks noChangeArrowheads="1"/>
          </p:cNvSpPr>
          <p:nvPr/>
        </p:nvSpPr>
        <p:spPr bwMode="auto">
          <a:xfrm>
            <a:off x="280455" y="295595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3</a:t>
            </a:r>
          </a:p>
        </p:txBody>
      </p:sp>
      <p:sp>
        <p:nvSpPr>
          <p:cNvPr id="74" name="Oval 83"/>
          <p:cNvSpPr>
            <a:spLocks noChangeArrowheads="1"/>
          </p:cNvSpPr>
          <p:nvPr/>
        </p:nvSpPr>
        <p:spPr bwMode="auto">
          <a:xfrm>
            <a:off x="279144" y="242973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1</a:t>
            </a:r>
          </a:p>
        </p:txBody>
      </p:sp>
      <p:sp>
        <p:nvSpPr>
          <p:cNvPr id="75" name="Oval 83"/>
          <p:cNvSpPr>
            <a:spLocks noChangeArrowheads="1"/>
          </p:cNvSpPr>
          <p:nvPr/>
        </p:nvSpPr>
        <p:spPr bwMode="auto">
          <a:xfrm>
            <a:off x="8115326" y="6068245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824237570"/>
      </p:ext>
    </p:extLst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/>
              <a:t>KAPSY702U1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ko-KR" altLang="en-US" dirty="0"/>
              <a:t>약관 조회</a:t>
            </a:r>
            <a:r>
              <a:rPr lang="en-US" altLang="ko-KR" dirty="0"/>
              <a:t>(</a:t>
            </a:r>
            <a:r>
              <a:rPr lang="ko-KR" altLang="en-US" dirty="0"/>
              <a:t>이용약관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ko-KR" altLang="en-US" dirty="0"/>
              <a:t>약관 조회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2"/>
          </p:nvPr>
        </p:nvSpPr>
        <p:spPr>
          <a:xfrm>
            <a:off x="7320138" y="832006"/>
            <a:ext cx="1872206" cy="212802"/>
          </a:xfrm>
        </p:spPr>
        <p:txBody>
          <a:bodyPr/>
          <a:lstStyle/>
          <a:p>
            <a:r>
              <a:rPr lang="en-US" altLang="ko-KR" dirty="0"/>
              <a:t>/</a:t>
            </a:r>
            <a:r>
              <a:rPr lang="ko-KR" altLang="en-US" dirty="0"/>
              <a:t>시스템관리</a:t>
            </a:r>
            <a:r>
              <a:rPr lang="en-US" altLang="ko-KR" dirty="0"/>
              <a:t>/</a:t>
            </a:r>
            <a:r>
              <a:rPr lang="ko-KR" altLang="en-US" dirty="0" err="1"/>
              <a:t>약관관리</a:t>
            </a:r>
            <a:r>
              <a:rPr lang="en-US" altLang="ko-KR" dirty="0"/>
              <a:t>/</a:t>
            </a:r>
            <a:r>
              <a:rPr lang="ko-KR" altLang="en-US" dirty="0" err="1"/>
              <a:t>약관조회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50F983-0FBA-4A9B-89C9-6D8B392D2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9269765"/>
              </p:ext>
            </p:extLst>
          </p:nvPr>
        </p:nvGraphicFramePr>
        <p:xfrm>
          <a:off x="9774650" y="1343214"/>
          <a:ext cx="2259242" cy="3444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90">
                  <a:extLst>
                    <a:ext uri="{9D8B030D-6E8A-4147-A177-3AD203B41FA5}">
                      <a16:colId xmlns:a16="http://schemas.microsoft.com/office/drawing/2014/main" val="2853012212"/>
                    </a:ext>
                  </a:extLst>
                </a:gridCol>
                <a:gridCol w="1977452">
                  <a:extLst>
                    <a:ext uri="{9D8B030D-6E8A-4147-A177-3AD203B41FA5}">
                      <a16:colId xmlns:a16="http://schemas.microsoft.com/office/drawing/2014/main" val="4172672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6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약관 </a:t>
                      </a:r>
                      <a:r>
                        <a:rPr lang="ko-KR" altLang="en-US" sz="700" b="0" u="none" baseline="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타이늘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노출 영역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004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등록 정보 노출 영역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등록자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등록일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시행일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수정등록자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약관 수정일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수정 내역 </a:t>
                      </a:r>
                      <a:r>
                        <a:rPr lang="ko-KR" altLang="en-US" sz="700" b="0" u="none" baseline="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없을경우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수정 등록자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약관 수정일 노출 안함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95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이용약관 </a:t>
                      </a: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Contents </a:t>
                      </a: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노출 영역</a:t>
                      </a: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83266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 시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약관 수정 화면으로 이동 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(KAPSY704U1)</a:t>
                      </a: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06602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15365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9745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8689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0093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91272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761021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93280" y="1385541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GNB</a:t>
            </a: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193280" y="1601728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Navigation</a:t>
            </a:r>
          </a:p>
        </p:txBody>
      </p:sp>
      <p:sp>
        <p:nvSpPr>
          <p:cNvPr id="69" name="TextBox 11"/>
          <p:cNvSpPr txBox="1">
            <a:spLocks noChangeArrowheads="1"/>
          </p:cNvSpPr>
          <p:nvPr/>
        </p:nvSpPr>
        <p:spPr bwMode="auto">
          <a:xfrm>
            <a:off x="193280" y="6534653"/>
            <a:ext cx="9540000" cy="19562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Footer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35360" y="190063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이용약관</a:t>
            </a:r>
          </a:p>
        </p:txBody>
      </p:sp>
      <p:graphicFrame>
        <p:nvGraphicFramePr>
          <p:cNvPr id="25" name="표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0848350"/>
              </p:ext>
            </p:extLst>
          </p:nvPr>
        </p:nvGraphicFramePr>
        <p:xfrm>
          <a:off x="407368" y="3070136"/>
          <a:ext cx="9118640" cy="2997651"/>
        </p:xfrm>
        <a:graphic>
          <a:graphicData uri="http://schemas.openxmlformats.org/drawingml/2006/table">
            <a:tbl>
              <a:tblPr/>
              <a:tblGrid>
                <a:gridCol w="9118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976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i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이용약관 </a:t>
                      </a:r>
                      <a:r>
                        <a:rPr lang="en-US" altLang="ko-KR" sz="700" b="0" i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Contents </a:t>
                      </a:r>
                      <a:r>
                        <a:rPr lang="ko-KR" altLang="en-US" sz="700" b="0" i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노출 영역</a:t>
                      </a:r>
                      <a:endParaRPr lang="en-US" altLang="ko-KR" sz="700" b="0" i="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8710" marR="78710" marT="62998" marB="62998" anchor="ctr" horzOverflow="overflow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6" name="자유형 246">
            <a:extLst>
              <a:ext uri="{FF2B5EF4-FFF2-40B4-BE49-F238E27FC236}">
                <a16:creationId xmlns:a16="http://schemas.microsoft.com/office/drawing/2014/main" id="{BED441D3-4600-4A56-AA7F-9A71CB50CE8E}"/>
              </a:ext>
            </a:extLst>
          </p:cNvPr>
          <p:cNvSpPr/>
          <p:nvPr/>
        </p:nvSpPr>
        <p:spPr bwMode="auto">
          <a:xfrm>
            <a:off x="3632728" y="5848354"/>
            <a:ext cx="2619095" cy="215175"/>
          </a:xfrm>
          <a:custGeom>
            <a:avLst/>
            <a:gdLst>
              <a:gd name="connsiteX0" fmla="*/ 0 w 4410075"/>
              <a:gd name="connsiteY0" fmla="*/ 314606 h 362236"/>
              <a:gd name="connsiteX1" fmla="*/ 1362075 w 4410075"/>
              <a:gd name="connsiteY1" fmla="*/ 281 h 362236"/>
              <a:gd name="connsiteX2" fmla="*/ 2667000 w 4410075"/>
              <a:gd name="connsiteY2" fmla="*/ 362231 h 362236"/>
              <a:gd name="connsiteX3" fmla="*/ 4410075 w 4410075"/>
              <a:gd name="connsiteY3" fmla="*/ 9806 h 362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10075" h="362236">
                <a:moveTo>
                  <a:pt x="0" y="314606"/>
                </a:moveTo>
                <a:cubicBezTo>
                  <a:pt x="458787" y="153475"/>
                  <a:pt x="917575" y="-7656"/>
                  <a:pt x="1362075" y="281"/>
                </a:cubicBezTo>
                <a:cubicBezTo>
                  <a:pt x="1806575" y="8218"/>
                  <a:pt x="2159000" y="360644"/>
                  <a:pt x="2667000" y="362231"/>
                </a:cubicBezTo>
                <a:cubicBezTo>
                  <a:pt x="3175000" y="363818"/>
                  <a:pt x="4168775" y="32031"/>
                  <a:pt x="4410075" y="9806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ysDot"/>
            <a:miter lim="800000"/>
            <a:headEnd/>
            <a:tailEnd/>
          </a:ln>
          <a:effectLst/>
        </p:spPr>
        <p:txBody>
          <a:bodyPr vert="horz" wrap="none" lIns="66212" tIns="33106" rIns="66212" bIns="33106" numCol="1" rtlCol="0" anchor="ctr" anchorCtr="0" compatLnSpc="1">
            <a:prstTxWarp prst="textNoShape">
              <a:avLst/>
            </a:prstTxWarp>
          </a:bodyPr>
          <a:lstStyle/>
          <a:p>
            <a:pPr algn="ctr" defTabSz="662117" fontAlgn="base" latinLnBrk="0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생략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35597" y="3137552"/>
            <a:ext cx="10695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장 총칙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35597" y="3506392"/>
            <a:ext cx="10583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조 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목적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2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5597" y="3783391"/>
            <a:ext cx="909041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본 약관은 </a:t>
            </a:r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케이뱅크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이하 ‘</a:t>
            </a:r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회사’라고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합니다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 제공하는 ‘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API Portal’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의 오픈 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API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서비스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이하 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"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본 서비스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"</a:t>
            </a:r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라함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를 통하여 인터넷상에서 제공하는 서비스를 이용함에 있어 이용조건 및 절차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회사와 </a:t>
            </a:r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이용기관의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권리ㆍ의무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및 책임사항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기타 필요한 사항을 규정함을 목적으로 한다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35597" y="4277522"/>
            <a:ext cx="15744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조 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용어의 정의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2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35597" y="4533470"/>
            <a:ext cx="909041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(1)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본 약관에서 사용하는 용어의 정의는 다음 각 호와 같다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35597" y="4785816"/>
            <a:ext cx="909041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1. "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오픈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API"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란 은행이 </a:t>
            </a:r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이용기관에게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직접 응용프로그램과 서비스를 개발할 수 있도록 공개한 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API(Application Programming Interface)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를 의미합니다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2. "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오픈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API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서비스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"(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이하 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"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서비스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"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라 합니다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.)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란 은행 내부의 서비스 및 데이터를 표준화된 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API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형태로 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"</a:t>
            </a:r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케이뱅크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API Portal"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을 통하여 외부 </a:t>
            </a:r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이용기관에게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제공하는 것을 의미합니다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3. "</a:t>
            </a:r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케이뱅크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API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플랫폼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"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이란 은행의 서비스 제공을 위하여 설치한 중계 시스템과 오픈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API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를 이용하여 프로그램을 개발하는 </a:t>
            </a:r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이용기관의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처리시스템을 통신회선으로 연결하여 은행 및 </a:t>
            </a:r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이용기관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상호 간에 정보를 교환하는 시스템을 말합니다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4. "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포탈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"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이란 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"</a:t>
            </a:r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케이뱅크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API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플랫폼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"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포털 사이트를 의미하며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개발포털과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운영포털로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구분되어 있습니다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5. "</a:t>
            </a:r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이용기관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"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이란 포털에 접속하여 본 약관에 동의하고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은행의 승낙을 득한 후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은행이 제공하는 오픈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API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를 이용하여 별도의 서비스 또는 프로그램을 개발 및 테스트하거나 제공하고자 하는 자를 말합니다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sp>
        <p:nvSpPr>
          <p:cNvPr id="35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6241" y="6165304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약관 수정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67373" y="2253302"/>
            <a:ext cx="58862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등록자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67373" y="2479419"/>
            <a:ext cx="58862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등록일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641702" y="2253302"/>
            <a:ext cx="66236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관리자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641702" y="2479419"/>
            <a:ext cx="85311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2024.12.31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977494" y="2253302"/>
            <a:ext cx="90601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수정 등록자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977494" y="2479419"/>
            <a:ext cx="90601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약관 수정일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251823" y="2253302"/>
            <a:ext cx="66236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관리자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251823" y="2479419"/>
            <a:ext cx="85311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2024.12.31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6" name="Oval 83"/>
          <p:cNvSpPr>
            <a:spLocks noChangeArrowheads="1"/>
          </p:cNvSpPr>
          <p:nvPr/>
        </p:nvSpPr>
        <p:spPr bwMode="auto">
          <a:xfrm>
            <a:off x="283531" y="1860974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1</a:t>
            </a:r>
          </a:p>
        </p:txBody>
      </p:sp>
      <p:sp>
        <p:nvSpPr>
          <p:cNvPr id="48" name="Rectangle 88"/>
          <p:cNvSpPr>
            <a:spLocks noChangeArrowheads="1"/>
          </p:cNvSpPr>
          <p:nvPr/>
        </p:nvSpPr>
        <p:spPr bwMode="auto">
          <a:xfrm>
            <a:off x="335360" y="2295619"/>
            <a:ext cx="6840759" cy="655601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9" name="Oval 83"/>
          <p:cNvSpPr>
            <a:spLocks noChangeArrowheads="1"/>
          </p:cNvSpPr>
          <p:nvPr/>
        </p:nvSpPr>
        <p:spPr bwMode="auto">
          <a:xfrm>
            <a:off x="283531" y="2232584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2</a:t>
            </a:r>
          </a:p>
        </p:txBody>
      </p:sp>
      <p:sp>
        <p:nvSpPr>
          <p:cNvPr id="50" name="Rectangle 88"/>
          <p:cNvSpPr>
            <a:spLocks noChangeArrowheads="1"/>
          </p:cNvSpPr>
          <p:nvPr/>
        </p:nvSpPr>
        <p:spPr bwMode="auto">
          <a:xfrm>
            <a:off x="367373" y="3025308"/>
            <a:ext cx="9289031" cy="3057897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1" name="Oval 83"/>
          <p:cNvSpPr>
            <a:spLocks noChangeArrowheads="1"/>
          </p:cNvSpPr>
          <p:nvPr/>
        </p:nvSpPr>
        <p:spPr bwMode="auto">
          <a:xfrm>
            <a:off x="315544" y="2962272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3</a:t>
            </a:r>
          </a:p>
        </p:txBody>
      </p:sp>
      <p:sp>
        <p:nvSpPr>
          <p:cNvPr id="52" name="Oval 83"/>
          <p:cNvSpPr>
            <a:spLocks noChangeArrowheads="1"/>
          </p:cNvSpPr>
          <p:nvPr/>
        </p:nvSpPr>
        <p:spPr bwMode="auto">
          <a:xfrm>
            <a:off x="8129863" y="6239392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4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67373" y="2697304"/>
            <a:ext cx="58862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시행일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1641701" y="2697304"/>
            <a:ext cx="84830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1033463" fontAlgn="base">
              <a:spcBef>
                <a:spcPct val="20000"/>
              </a:spcBef>
              <a:spcAft>
                <a:spcPct val="0"/>
              </a:spcAft>
            </a:pPr>
            <a:r>
              <a:rPr kumimoji="1"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2025.01.01</a:t>
            </a:r>
            <a:endParaRPr kumimoji="1"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70805758"/>
      </p:ext>
    </p:extLst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/>
              <a:t>KAPSY702U1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ko-KR" altLang="en-US" dirty="0"/>
              <a:t>약관 조회</a:t>
            </a:r>
            <a:r>
              <a:rPr lang="en-US" altLang="ko-KR" dirty="0"/>
              <a:t>(</a:t>
            </a:r>
            <a:r>
              <a:rPr lang="ko-KR" altLang="en-US" dirty="0"/>
              <a:t>개인정보처리방침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ko-KR" altLang="en-US" dirty="0"/>
              <a:t>약관 조회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2"/>
          </p:nvPr>
        </p:nvSpPr>
        <p:spPr>
          <a:xfrm>
            <a:off x="7320138" y="832006"/>
            <a:ext cx="1872206" cy="212802"/>
          </a:xfrm>
        </p:spPr>
        <p:txBody>
          <a:bodyPr/>
          <a:lstStyle/>
          <a:p>
            <a:r>
              <a:rPr lang="en-US" altLang="ko-KR" dirty="0"/>
              <a:t>/</a:t>
            </a:r>
            <a:r>
              <a:rPr lang="ko-KR" altLang="en-US" dirty="0"/>
              <a:t>시스템관리</a:t>
            </a:r>
            <a:r>
              <a:rPr lang="en-US" altLang="ko-KR" dirty="0"/>
              <a:t>/</a:t>
            </a:r>
            <a:r>
              <a:rPr lang="ko-KR" altLang="en-US" dirty="0" err="1"/>
              <a:t>약관관리</a:t>
            </a:r>
            <a:r>
              <a:rPr lang="en-US" altLang="ko-KR" dirty="0"/>
              <a:t>/</a:t>
            </a:r>
            <a:r>
              <a:rPr lang="ko-KR" altLang="en-US" dirty="0" err="1"/>
              <a:t>약관조회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50F983-0FBA-4A9B-89C9-6D8B392D2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9284184"/>
              </p:ext>
            </p:extLst>
          </p:nvPr>
        </p:nvGraphicFramePr>
        <p:xfrm>
          <a:off x="9774650" y="1343214"/>
          <a:ext cx="2259242" cy="268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90">
                  <a:extLst>
                    <a:ext uri="{9D8B030D-6E8A-4147-A177-3AD203B41FA5}">
                      <a16:colId xmlns:a16="http://schemas.microsoft.com/office/drawing/2014/main" val="2853012212"/>
                    </a:ext>
                  </a:extLst>
                </a:gridCol>
                <a:gridCol w="1977452">
                  <a:extLst>
                    <a:ext uri="{9D8B030D-6E8A-4147-A177-3AD203B41FA5}">
                      <a16:colId xmlns:a16="http://schemas.microsoft.com/office/drawing/2014/main" val="4172672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6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004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95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83266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06602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15365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9745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8689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0093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91272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761021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93280" y="1385541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GNB</a:t>
            </a: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193280" y="1601728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Navigation</a:t>
            </a:r>
          </a:p>
        </p:txBody>
      </p:sp>
      <p:sp>
        <p:nvSpPr>
          <p:cNvPr id="69" name="TextBox 11"/>
          <p:cNvSpPr txBox="1">
            <a:spLocks noChangeArrowheads="1"/>
          </p:cNvSpPr>
          <p:nvPr/>
        </p:nvSpPr>
        <p:spPr bwMode="auto">
          <a:xfrm>
            <a:off x="193280" y="6534653"/>
            <a:ext cx="9540000" cy="19562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Footer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35360" y="1900638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개인정보처리방침</a:t>
            </a:r>
          </a:p>
        </p:txBody>
      </p:sp>
      <p:graphicFrame>
        <p:nvGraphicFramePr>
          <p:cNvPr id="25" name="표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0848350"/>
              </p:ext>
            </p:extLst>
          </p:nvPr>
        </p:nvGraphicFramePr>
        <p:xfrm>
          <a:off x="407368" y="3070136"/>
          <a:ext cx="9118640" cy="2997651"/>
        </p:xfrm>
        <a:graphic>
          <a:graphicData uri="http://schemas.openxmlformats.org/drawingml/2006/table">
            <a:tbl>
              <a:tblPr/>
              <a:tblGrid>
                <a:gridCol w="9118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976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i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이용약관 </a:t>
                      </a:r>
                      <a:r>
                        <a:rPr lang="en-US" altLang="ko-KR" sz="700" b="0" i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Contents </a:t>
                      </a:r>
                      <a:r>
                        <a:rPr lang="ko-KR" altLang="en-US" sz="700" b="0" i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노출 영역</a:t>
                      </a:r>
                      <a:endParaRPr lang="en-US" altLang="ko-KR" sz="700" b="0" i="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8710" marR="78710" marT="62998" marB="62998" anchor="ctr" horzOverflow="overflow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5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6241" y="6165304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약관 수정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67373" y="2253302"/>
            <a:ext cx="58862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등록자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67373" y="2479419"/>
            <a:ext cx="58862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등록일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641702" y="2253302"/>
            <a:ext cx="66236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관리자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641702" y="2479419"/>
            <a:ext cx="85311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2024.12.31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977494" y="2253302"/>
            <a:ext cx="90601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수정 등록자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977494" y="2479419"/>
            <a:ext cx="90601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약관 수정일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251823" y="2253302"/>
            <a:ext cx="66236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관리자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251823" y="2479419"/>
            <a:ext cx="85311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2024.12.31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67373" y="2697304"/>
            <a:ext cx="58862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시행일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1641701" y="2697304"/>
            <a:ext cx="84830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1033463" fontAlgn="base">
              <a:spcBef>
                <a:spcPct val="20000"/>
              </a:spcBef>
              <a:spcAft>
                <a:spcPct val="0"/>
              </a:spcAft>
            </a:pPr>
            <a:r>
              <a:rPr kumimoji="1"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2025.01.01</a:t>
            </a:r>
            <a:endParaRPr kumimoji="1"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35597" y="3652368"/>
            <a:ext cx="22445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조 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개인정보의 처리 목적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2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35597" y="3929367"/>
            <a:ext cx="909041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당행은 다음의 목적을 위하여 개인정보를 처리합니다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처리하고 있는 개인정보는 다음의 목적 이외의 용도로는 이용되지 않으며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이용 목적이 변경되는 경우에는 별도의 동의를 받는 등 필요한 조치를 이행할 예정입니다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35597" y="3153897"/>
            <a:ext cx="909041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케이뱅크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이하 당행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는 「개인정보보호법」 제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30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조에 따라 고객의 개인정보를 보호하고 이와 관련한 고객의 고충을 원활하게 처리할 수 있도록 다음과 같은 처리방침을 두고 있습니다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35597" y="4345082"/>
            <a:ext cx="371618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1.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회원 가입 및 관리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35597" y="4597211"/>
            <a:ext cx="909041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회원가입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회원제 서비스 이용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제한적 본인 </a:t>
            </a:r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확인제에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따른 본인확인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개인식별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부정이용방지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비인가 사용방지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가입의사 확인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사고조사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분쟁해결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민원처리 및 고지사항 전달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회원의 서비스이용에 대한 통계 처리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35597" y="5029115"/>
            <a:ext cx="909041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2.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서비스 홍보 및 판매 권유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35597" y="5281244"/>
            <a:ext cx="909041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신규 서비스 개발 및 맞춤 서비스 제공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광고의 게재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이벤트를 비롯한 회원의 편의 및 참여기회 제공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접속빈도 파악 등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35597" y="5531858"/>
            <a:ext cx="3331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조 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개인정보 처리 목적에 따른 보유 기간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2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35597" y="5810556"/>
            <a:ext cx="909041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회원 가입 및 관리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이용요금 정산 목적으로 수집된 개인정보는 가입일로부터 </a:t>
            </a:r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탈회일까지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보유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·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이용됩니다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이후에는 제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조의 목적과 관련된 사고 조</a:t>
            </a:r>
          </a:p>
        </p:txBody>
      </p:sp>
      <p:sp>
        <p:nvSpPr>
          <p:cNvPr id="61" name="자유형 246">
            <a:extLst>
              <a:ext uri="{FF2B5EF4-FFF2-40B4-BE49-F238E27FC236}">
                <a16:creationId xmlns:a16="http://schemas.microsoft.com/office/drawing/2014/main" id="{BED441D3-4600-4A56-AA7F-9A71CB50CE8E}"/>
              </a:ext>
            </a:extLst>
          </p:cNvPr>
          <p:cNvSpPr/>
          <p:nvPr/>
        </p:nvSpPr>
        <p:spPr bwMode="auto">
          <a:xfrm>
            <a:off x="3632728" y="5848354"/>
            <a:ext cx="2619095" cy="215175"/>
          </a:xfrm>
          <a:custGeom>
            <a:avLst/>
            <a:gdLst>
              <a:gd name="connsiteX0" fmla="*/ 0 w 4410075"/>
              <a:gd name="connsiteY0" fmla="*/ 314606 h 362236"/>
              <a:gd name="connsiteX1" fmla="*/ 1362075 w 4410075"/>
              <a:gd name="connsiteY1" fmla="*/ 281 h 362236"/>
              <a:gd name="connsiteX2" fmla="*/ 2667000 w 4410075"/>
              <a:gd name="connsiteY2" fmla="*/ 362231 h 362236"/>
              <a:gd name="connsiteX3" fmla="*/ 4410075 w 4410075"/>
              <a:gd name="connsiteY3" fmla="*/ 9806 h 362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10075" h="362236">
                <a:moveTo>
                  <a:pt x="0" y="314606"/>
                </a:moveTo>
                <a:cubicBezTo>
                  <a:pt x="458787" y="153475"/>
                  <a:pt x="917575" y="-7656"/>
                  <a:pt x="1362075" y="281"/>
                </a:cubicBezTo>
                <a:cubicBezTo>
                  <a:pt x="1806575" y="8218"/>
                  <a:pt x="2159000" y="360644"/>
                  <a:pt x="2667000" y="362231"/>
                </a:cubicBezTo>
                <a:cubicBezTo>
                  <a:pt x="3175000" y="363818"/>
                  <a:pt x="4168775" y="32031"/>
                  <a:pt x="4410075" y="9806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ysDot"/>
            <a:miter lim="800000"/>
            <a:headEnd/>
            <a:tailEnd/>
          </a:ln>
          <a:effectLst/>
        </p:spPr>
        <p:txBody>
          <a:bodyPr vert="horz" wrap="none" lIns="66212" tIns="33106" rIns="66212" bIns="33106" numCol="1" rtlCol="0" anchor="ctr" anchorCtr="0" compatLnSpc="1">
            <a:prstTxWarp prst="textNoShape">
              <a:avLst/>
            </a:prstTxWarp>
          </a:bodyPr>
          <a:lstStyle/>
          <a:p>
            <a:pPr algn="ctr" defTabSz="662117" fontAlgn="base" latinLnBrk="0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생략</a:t>
            </a:r>
          </a:p>
        </p:txBody>
      </p:sp>
    </p:spTree>
    <p:extLst>
      <p:ext uri="{BB962C8B-B14F-4D97-AF65-F5344CB8AC3E}">
        <p14:creationId xmlns:p14="http://schemas.microsoft.com/office/powerpoint/2010/main" val="3201373513"/>
      </p:ext>
    </p:extLst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표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7201071"/>
              </p:ext>
            </p:extLst>
          </p:nvPr>
        </p:nvGraphicFramePr>
        <p:xfrm>
          <a:off x="1701025" y="3103450"/>
          <a:ext cx="7635335" cy="2678949"/>
        </p:xfrm>
        <a:graphic>
          <a:graphicData uri="http://schemas.openxmlformats.org/drawingml/2006/table">
            <a:tbl>
              <a:tblPr/>
              <a:tblGrid>
                <a:gridCol w="76353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789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i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Editor</a:t>
                      </a:r>
                    </a:p>
                  </a:txBody>
                  <a:tcPr marL="78710" marR="78710" marT="62998" marB="62998" anchor="ctr" horzOverflow="overflow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6" name="모서리가 둥근 직사각형 62"/>
          <p:cNvSpPr>
            <a:spLocks noChangeArrowheads="1"/>
          </p:cNvSpPr>
          <p:nvPr/>
        </p:nvSpPr>
        <p:spPr bwMode="auto">
          <a:xfrm>
            <a:off x="1697328" y="2737183"/>
            <a:ext cx="7639032" cy="26695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endParaRPr lang="ko-KR" altLang="en-US" sz="800" dirty="0">
              <a:solidFill>
                <a:schemeClr val="bg1">
                  <a:lumMod val="7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텍스트 개체 틀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/>
              <a:t>KAPSY704U1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ko-KR" altLang="en-US" dirty="0"/>
              <a:t>약관 등록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2"/>
          </p:nvPr>
        </p:nvSpPr>
        <p:spPr>
          <a:xfrm>
            <a:off x="7320138" y="832006"/>
            <a:ext cx="1872206" cy="212802"/>
          </a:xfrm>
        </p:spPr>
        <p:txBody>
          <a:bodyPr/>
          <a:lstStyle/>
          <a:p>
            <a:r>
              <a:rPr lang="en-US" altLang="ko-KR" dirty="0"/>
              <a:t>/</a:t>
            </a:r>
            <a:r>
              <a:rPr lang="ko-KR" altLang="en-US" dirty="0"/>
              <a:t>시스템관리</a:t>
            </a:r>
            <a:r>
              <a:rPr lang="en-US" altLang="ko-KR" dirty="0"/>
              <a:t>/</a:t>
            </a:r>
            <a:r>
              <a:rPr lang="ko-KR" altLang="en-US" dirty="0" err="1"/>
              <a:t>게시판관리</a:t>
            </a:r>
            <a:r>
              <a:rPr lang="en-US" altLang="ko-KR" dirty="0"/>
              <a:t>/FAQ</a:t>
            </a:r>
            <a:r>
              <a:rPr lang="ko-KR" altLang="en-US" dirty="0"/>
              <a:t>목록</a:t>
            </a:r>
            <a:r>
              <a:rPr lang="en-US" altLang="ko-KR" dirty="0"/>
              <a:t>/FAQ</a:t>
            </a:r>
            <a:r>
              <a:rPr lang="ko-KR" altLang="en-US" dirty="0"/>
              <a:t>수정</a:t>
            </a:r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50F983-0FBA-4A9B-89C9-6D8B392D2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77895"/>
              </p:ext>
            </p:extLst>
          </p:nvPr>
        </p:nvGraphicFramePr>
        <p:xfrm>
          <a:off x="9774650" y="1343214"/>
          <a:ext cx="2259242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90">
                  <a:extLst>
                    <a:ext uri="{9D8B030D-6E8A-4147-A177-3AD203B41FA5}">
                      <a16:colId xmlns:a16="http://schemas.microsoft.com/office/drawing/2014/main" val="2853012212"/>
                    </a:ext>
                  </a:extLst>
                </a:gridCol>
                <a:gridCol w="1977452">
                  <a:extLst>
                    <a:ext uri="{9D8B030D-6E8A-4147-A177-3AD203B41FA5}">
                      <a16:colId xmlns:a16="http://schemas.microsoft.com/office/drawing/2014/main" val="4172672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6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(Dropdown)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선택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이용약관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개인정보처리방침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004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시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en-US" altLang="ko-KR" sz="700" b="0" u="none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DateRange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Picker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를 통한 약관 시행일 설정</a:t>
                      </a: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95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약관 내용 에디터 입력</a:t>
                      </a: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83266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시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Alert “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약관 등록을 취소하시겠습니까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?”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Yes :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약관 목록 화면 으로 이동 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(KAPSY701U)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No : Alert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닫기</a:t>
                      </a: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06602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 시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Alert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“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약관을 등록하시겠습니까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Yes : Alert “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약관이 등록되었습니다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.” -&gt;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약관 목록 화면 으로 이동 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(KAPSY701U)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No : Alert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닫기</a:t>
                      </a: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15365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9745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8689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0093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91272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761021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93280" y="1385541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GNB</a:t>
            </a: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193280" y="1601728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Navigation</a:t>
            </a:r>
          </a:p>
        </p:txBody>
      </p:sp>
      <p:sp>
        <p:nvSpPr>
          <p:cNvPr id="45" name="TextBox 11"/>
          <p:cNvSpPr txBox="1">
            <a:spLocks noChangeArrowheads="1"/>
          </p:cNvSpPr>
          <p:nvPr/>
        </p:nvSpPr>
        <p:spPr bwMode="auto">
          <a:xfrm>
            <a:off x="193280" y="6271999"/>
            <a:ext cx="9540000" cy="19562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Footer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07368" y="1967593"/>
            <a:ext cx="9653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약관 등록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04152" y="2743703"/>
            <a:ext cx="90601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약관 시행일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04152" y="3114505"/>
            <a:ext cx="7713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약관 내용</a:t>
            </a:r>
          </a:p>
        </p:txBody>
      </p:sp>
      <p:sp>
        <p:nvSpPr>
          <p:cNvPr id="50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9029" y="5896194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등록</a:t>
            </a:r>
          </a:p>
        </p:txBody>
      </p:sp>
      <p:sp>
        <p:nvSpPr>
          <p:cNvPr id="51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9637" y="5896194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취소</a:t>
            </a:r>
          </a:p>
        </p:txBody>
      </p:sp>
      <p:sp>
        <p:nvSpPr>
          <p:cNvPr id="60" name="Oval 83"/>
          <p:cNvSpPr>
            <a:spLocks noChangeArrowheads="1"/>
          </p:cNvSpPr>
          <p:nvPr/>
        </p:nvSpPr>
        <p:spPr bwMode="auto">
          <a:xfrm>
            <a:off x="6545002" y="5965371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4</a:t>
            </a:r>
          </a:p>
        </p:txBody>
      </p:sp>
      <p:sp>
        <p:nvSpPr>
          <p:cNvPr id="61" name="Oval 83"/>
          <p:cNvSpPr>
            <a:spLocks noChangeArrowheads="1"/>
          </p:cNvSpPr>
          <p:nvPr/>
        </p:nvSpPr>
        <p:spPr bwMode="auto">
          <a:xfrm>
            <a:off x="7954394" y="5965371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5</a:t>
            </a:r>
          </a:p>
        </p:txBody>
      </p:sp>
      <p:sp>
        <p:nvSpPr>
          <p:cNvPr id="23" name="모서리가 둥근 직사각형 62"/>
          <p:cNvSpPr>
            <a:spLocks noChangeArrowheads="1"/>
          </p:cNvSpPr>
          <p:nvPr/>
        </p:nvSpPr>
        <p:spPr bwMode="auto">
          <a:xfrm>
            <a:off x="1697328" y="2376234"/>
            <a:ext cx="7639032" cy="26695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이용약관</a:t>
            </a:r>
            <a:r>
              <a:rPr kumimoji="1" lang="ko-KR" altLang="en-US" sz="8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                                                                                                                                                                                           ▼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4152" y="2382754"/>
            <a:ext cx="58862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약관명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5" name="Picture 86" descr="달력으로 선택">
            <a:hlinkClick r:id="" action="ppaction://noaction"/>
            <a:extLst>
              <a:ext uri="{FF2B5EF4-FFF2-40B4-BE49-F238E27FC236}">
                <a16:creationId xmlns:a16="http://schemas.microsoft.com/office/drawing/2014/main" id="{C11FE291-CE70-460C-9380-FDD65E3010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5905" y="2802827"/>
            <a:ext cx="152878" cy="135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Oval 83"/>
          <p:cNvSpPr>
            <a:spLocks noChangeArrowheads="1"/>
          </p:cNvSpPr>
          <p:nvPr/>
        </p:nvSpPr>
        <p:spPr bwMode="auto">
          <a:xfrm>
            <a:off x="1552008" y="2447882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1</a:t>
            </a:r>
          </a:p>
        </p:txBody>
      </p:sp>
      <p:sp>
        <p:nvSpPr>
          <p:cNvPr id="29" name="Oval 83"/>
          <p:cNvSpPr>
            <a:spLocks noChangeArrowheads="1"/>
          </p:cNvSpPr>
          <p:nvPr/>
        </p:nvSpPr>
        <p:spPr bwMode="auto">
          <a:xfrm>
            <a:off x="1552008" y="2808830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2</a:t>
            </a:r>
          </a:p>
        </p:txBody>
      </p:sp>
      <p:sp>
        <p:nvSpPr>
          <p:cNvPr id="30" name="Oval 83"/>
          <p:cNvSpPr>
            <a:spLocks noChangeArrowheads="1"/>
          </p:cNvSpPr>
          <p:nvPr/>
        </p:nvSpPr>
        <p:spPr bwMode="auto">
          <a:xfrm>
            <a:off x="1552008" y="3119364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3</a:t>
            </a:r>
          </a:p>
        </p:txBody>
      </p:sp>
      <p:sp>
        <p:nvSpPr>
          <p:cNvPr id="8" name="텍스트 개체 틀 7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ko-KR" altLang="en-US" dirty="0" smtClean="0"/>
              <a:t>약관</a:t>
            </a:r>
            <a:r>
              <a:rPr lang="en-US" altLang="ko-KR" dirty="0" smtClean="0"/>
              <a:t>(</a:t>
            </a:r>
            <a:r>
              <a:rPr lang="ko-KR" altLang="en-US" dirty="0"/>
              <a:t>개인정보처리방침</a:t>
            </a:r>
            <a:r>
              <a:rPr lang="en-US" altLang="ko-KR" dirty="0" smtClean="0"/>
              <a:t>)</a:t>
            </a:r>
            <a:r>
              <a:rPr lang="ko-KR" altLang="en-US" dirty="0" smtClean="0"/>
              <a:t> </a:t>
            </a:r>
            <a:r>
              <a:rPr lang="ko-KR" altLang="en-US" dirty="0"/>
              <a:t>등록</a:t>
            </a:r>
          </a:p>
        </p:txBody>
      </p:sp>
    </p:spTree>
    <p:extLst>
      <p:ext uri="{BB962C8B-B14F-4D97-AF65-F5344CB8AC3E}">
        <p14:creationId xmlns:p14="http://schemas.microsoft.com/office/powerpoint/2010/main" val="3380581687"/>
      </p:ext>
    </p:extLst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표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7201071"/>
              </p:ext>
            </p:extLst>
          </p:nvPr>
        </p:nvGraphicFramePr>
        <p:xfrm>
          <a:off x="1701025" y="3103450"/>
          <a:ext cx="7635335" cy="2678949"/>
        </p:xfrm>
        <a:graphic>
          <a:graphicData uri="http://schemas.openxmlformats.org/drawingml/2006/table">
            <a:tbl>
              <a:tblPr/>
              <a:tblGrid>
                <a:gridCol w="76353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789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i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Editor</a:t>
                      </a:r>
                    </a:p>
                  </a:txBody>
                  <a:tcPr marL="78710" marR="78710" marT="62998" marB="62998" anchor="ctr" horzOverflow="overflow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6" name="모서리가 둥근 직사각형 62"/>
          <p:cNvSpPr>
            <a:spLocks noChangeArrowheads="1"/>
          </p:cNvSpPr>
          <p:nvPr/>
        </p:nvSpPr>
        <p:spPr bwMode="auto">
          <a:xfrm>
            <a:off x="1697328" y="2737183"/>
            <a:ext cx="7639032" cy="26695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9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2024.12/31</a:t>
            </a:r>
            <a:endParaRPr lang="ko-KR" altLang="en-US" sz="9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텍스트 개체 틀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/>
              <a:t>KAPSY704U1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ko-KR" altLang="en-US" dirty="0"/>
              <a:t>약관 등록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2"/>
          </p:nvPr>
        </p:nvSpPr>
        <p:spPr>
          <a:xfrm>
            <a:off x="7320138" y="832006"/>
            <a:ext cx="1872206" cy="212802"/>
          </a:xfrm>
        </p:spPr>
        <p:txBody>
          <a:bodyPr/>
          <a:lstStyle/>
          <a:p>
            <a:r>
              <a:rPr lang="en-US" altLang="ko-KR" dirty="0"/>
              <a:t>/</a:t>
            </a:r>
            <a:r>
              <a:rPr lang="ko-KR" altLang="en-US" dirty="0"/>
              <a:t>시스템관리</a:t>
            </a:r>
            <a:r>
              <a:rPr lang="en-US" altLang="ko-KR" dirty="0"/>
              <a:t>/</a:t>
            </a:r>
            <a:r>
              <a:rPr lang="ko-KR" altLang="en-US" dirty="0" err="1"/>
              <a:t>게시판관리</a:t>
            </a:r>
            <a:r>
              <a:rPr lang="en-US" altLang="ko-KR" dirty="0"/>
              <a:t>/FAQ</a:t>
            </a:r>
            <a:r>
              <a:rPr lang="ko-KR" altLang="en-US" dirty="0"/>
              <a:t>목록</a:t>
            </a:r>
            <a:r>
              <a:rPr lang="en-US" altLang="ko-KR" dirty="0"/>
              <a:t>/FAQ</a:t>
            </a:r>
            <a:r>
              <a:rPr lang="ko-KR" altLang="en-US" dirty="0"/>
              <a:t>수정</a:t>
            </a:r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50F983-0FBA-4A9B-89C9-6D8B392D2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9460306"/>
              </p:ext>
            </p:extLst>
          </p:nvPr>
        </p:nvGraphicFramePr>
        <p:xfrm>
          <a:off x="9774650" y="1343214"/>
          <a:ext cx="2259242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90">
                  <a:extLst>
                    <a:ext uri="{9D8B030D-6E8A-4147-A177-3AD203B41FA5}">
                      <a16:colId xmlns:a16="http://schemas.microsoft.com/office/drawing/2014/main" val="2853012212"/>
                    </a:ext>
                  </a:extLst>
                </a:gridCol>
                <a:gridCol w="1977452">
                  <a:extLst>
                    <a:ext uri="{9D8B030D-6E8A-4147-A177-3AD203B41FA5}">
                      <a16:colId xmlns:a16="http://schemas.microsoft.com/office/drawing/2014/main" val="4172672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6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(Dropdown)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선택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이용약관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개인정보처리방침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004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시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en-US" altLang="ko-KR" sz="700" b="0" u="none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DateRange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Picker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를 통한 약관 시행일 설정</a:t>
                      </a: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95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약관 내용 에디터 입력</a:t>
                      </a:r>
                      <a:endParaRPr lang="en-US" altLang="ko-KR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83266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시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Alert “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약관 수정을 취소하시겠습니까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?”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Yes :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약관 조회 화면 으로 이동 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(KAPSY702U1)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No : Alert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닫기</a:t>
                      </a: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06602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클릭 시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Alert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“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약관을 수정하시겠습니까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Yes : Alert “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약관이 수정되었습니다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.” -&gt;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약관 목록 화면 으로 이동 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(KAPSY701U)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No : Alert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닫기</a:t>
                      </a: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15365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9745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8689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0093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91272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761021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93280" y="1385541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GNB</a:t>
            </a: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193280" y="1601728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Navigation</a:t>
            </a:r>
          </a:p>
        </p:txBody>
      </p:sp>
      <p:sp>
        <p:nvSpPr>
          <p:cNvPr id="45" name="TextBox 11"/>
          <p:cNvSpPr txBox="1">
            <a:spLocks noChangeArrowheads="1"/>
          </p:cNvSpPr>
          <p:nvPr/>
        </p:nvSpPr>
        <p:spPr bwMode="auto">
          <a:xfrm>
            <a:off x="193280" y="6271999"/>
            <a:ext cx="9540000" cy="19562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Footer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07368" y="1967593"/>
            <a:ext cx="9653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약관 수정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04152" y="2743703"/>
            <a:ext cx="90601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약관 시행일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04152" y="3114505"/>
            <a:ext cx="7713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약관 내용</a:t>
            </a:r>
          </a:p>
        </p:txBody>
      </p:sp>
      <p:sp>
        <p:nvSpPr>
          <p:cNvPr id="50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9029" y="5896194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수정</a:t>
            </a:r>
          </a:p>
        </p:txBody>
      </p:sp>
      <p:sp>
        <p:nvSpPr>
          <p:cNvPr id="51" name="Rectangle 250">
            <a:extLst>
              <a:ext uri="{FF2B5EF4-FFF2-40B4-BE49-F238E27FC236}">
                <a16:creationId xmlns:a16="http://schemas.microsoft.com/office/drawing/2014/main" id="{2798D037-9E52-4395-A3B5-BB632E92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9637" y="5896194"/>
            <a:ext cx="1257331" cy="287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none" lIns="26068" tIns="26068" rIns="26068" bIns="26068" anchor="ctr">
            <a:noAutofit/>
          </a:bodyPr>
          <a:lstStyle/>
          <a:p>
            <a:pPr algn="ctr" defTabSz="611539" latinLnBrk="0">
              <a:spcBef>
                <a:spcPct val="50000"/>
              </a:spcBef>
              <a:defRPr/>
            </a:pPr>
            <a:r>
              <a:rPr lang="ko-KR" altLang="en-US" sz="9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취소</a:t>
            </a:r>
          </a:p>
        </p:txBody>
      </p:sp>
      <p:sp>
        <p:nvSpPr>
          <p:cNvPr id="60" name="Oval 83"/>
          <p:cNvSpPr>
            <a:spLocks noChangeArrowheads="1"/>
          </p:cNvSpPr>
          <p:nvPr/>
        </p:nvSpPr>
        <p:spPr bwMode="auto">
          <a:xfrm>
            <a:off x="6545002" y="5965371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4</a:t>
            </a:r>
          </a:p>
        </p:txBody>
      </p:sp>
      <p:sp>
        <p:nvSpPr>
          <p:cNvPr id="61" name="Oval 83"/>
          <p:cNvSpPr>
            <a:spLocks noChangeArrowheads="1"/>
          </p:cNvSpPr>
          <p:nvPr/>
        </p:nvSpPr>
        <p:spPr bwMode="auto">
          <a:xfrm>
            <a:off x="7954394" y="5965371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04152" y="2382754"/>
            <a:ext cx="58862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약관명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5" name="Picture 86" descr="달력으로 선택">
            <a:hlinkClick r:id="" action="ppaction://noaction"/>
            <a:extLst>
              <a:ext uri="{FF2B5EF4-FFF2-40B4-BE49-F238E27FC236}">
                <a16:creationId xmlns:a16="http://schemas.microsoft.com/office/drawing/2014/main" id="{C11FE291-CE70-460C-9380-FDD65E3010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5905" y="2802827"/>
            <a:ext cx="152878" cy="135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Oval 83"/>
          <p:cNvSpPr>
            <a:spLocks noChangeArrowheads="1"/>
          </p:cNvSpPr>
          <p:nvPr/>
        </p:nvSpPr>
        <p:spPr bwMode="auto">
          <a:xfrm>
            <a:off x="1552008" y="2447882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1</a:t>
            </a:r>
          </a:p>
        </p:txBody>
      </p:sp>
      <p:sp>
        <p:nvSpPr>
          <p:cNvPr id="29" name="Oval 83"/>
          <p:cNvSpPr>
            <a:spLocks noChangeArrowheads="1"/>
          </p:cNvSpPr>
          <p:nvPr/>
        </p:nvSpPr>
        <p:spPr bwMode="auto">
          <a:xfrm>
            <a:off x="1552008" y="2808830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2</a:t>
            </a:r>
          </a:p>
        </p:txBody>
      </p:sp>
      <p:sp>
        <p:nvSpPr>
          <p:cNvPr id="30" name="Oval 83"/>
          <p:cNvSpPr>
            <a:spLocks noChangeArrowheads="1"/>
          </p:cNvSpPr>
          <p:nvPr/>
        </p:nvSpPr>
        <p:spPr bwMode="auto">
          <a:xfrm>
            <a:off x="1552008" y="3119364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3</a:t>
            </a:r>
          </a:p>
        </p:txBody>
      </p:sp>
      <p:sp>
        <p:nvSpPr>
          <p:cNvPr id="8" name="텍스트 개체 틀 7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ko-KR" altLang="en-US" dirty="0" smtClean="0"/>
              <a:t>약관</a:t>
            </a:r>
            <a:r>
              <a:rPr lang="en-US" altLang="ko-KR" dirty="0" smtClean="0"/>
              <a:t>(</a:t>
            </a:r>
            <a:r>
              <a:rPr lang="ko-KR" altLang="en-US" dirty="0"/>
              <a:t>개인정보처리방침</a:t>
            </a:r>
            <a:r>
              <a:rPr lang="en-US" altLang="ko-KR" dirty="0" smtClean="0"/>
              <a:t>)</a:t>
            </a:r>
            <a:r>
              <a:rPr lang="ko-KR" altLang="en-US" dirty="0" smtClean="0"/>
              <a:t> </a:t>
            </a:r>
            <a:r>
              <a:rPr lang="ko-KR" altLang="en-US" dirty="0"/>
              <a:t>등록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697328" y="2382754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이용약관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775520" y="3322983"/>
            <a:ext cx="10695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장 총칙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775520" y="3691823"/>
            <a:ext cx="10583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조 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목적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2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775521" y="3968822"/>
            <a:ext cx="756084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본 약관은 </a:t>
            </a:r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케이뱅크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이하 ‘</a:t>
            </a:r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회사’라고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합니다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 제공하는 ‘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API Portal’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의 오픈 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API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서비스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이하 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"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본 서비스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"</a:t>
            </a:r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라함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를 통하여 인터넷상에서 제공하는 서비스를 이용함에 있어 이용조건 및 절차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회사와 </a:t>
            </a:r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이용기관의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권리ㆍ의무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및 책임사항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기타 필요한 사항을 규정함을 목적으로 한다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775520" y="4531573"/>
            <a:ext cx="15744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제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조 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용어의 정의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2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775520" y="4787521"/>
            <a:ext cx="909041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(1)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본 약관에서 사용하는 용어의 정의는 다음 각 호와 같다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10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775521" y="5039867"/>
            <a:ext cx="75608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1. "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오픈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API"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란 은행이 </a:t>
            </a:r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이용기관에게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직접 응용프로그램과 서비스를 개발할 수 있도록 공개한 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API(Application Programming Interface)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를 의미합니다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2. "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오픈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API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서비스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"(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이하 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"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서비스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"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라 합니다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.)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란 은행 내부의 서비스 및 데이터를 표준화된 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API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형태로 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"</a:t>
            </a:r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케이뱅크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API Portal"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을 통하여 외부 </a:t>
            </a:r>
            <a:r>
              <a:rPr lang="ko-KR" altLang="en-US" sz="10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이용기관에게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제공하는 것을 의미합니다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4790092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직선 연결선 1">
            <a:extLst>
              <a:ext uri="{FF2B5EF4-FFF2-40B4-BE49-F238E27FC236}">
                <a16:creationId xmlns:a16="http://schemas.microsoft.com/office/drawing/2014/main" id="{B92C6F6A-9CD9-4AE2-A3A9-81CD33D000DB}"/>
              </a:ext>
            </a:extLst>
          </p:cNvPr>
          <p:cNvCxnSpPr>
            <a:cxnSpLocks/>
          </p:cNvCxnSpPr>
          <p:nvPr/>
        </p:nvCxnSpPr>
        <p:spPr>
          <a:xfrm flipH="1">
            <a:off x="191344" y="1052736"/>
            <a:ext cx="2232629" cy="0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텍스트 개체 틀 10">
            <a:extLst>
              <a:ext uri="{FF2B5EF4-FFF2-40B4-BE49-F238E27FC236}">
                <a16:creationId xmlns:a16="http://schemas.microsoft.com/office/drawing/2014/main" id="{BD7EEE16-D89E-4114-BAF3-58F86585BDD1}"/>
              </a:ext>
            </a:extLst>
          </p:cNvPr>
          <p:cNvSpPr txBox="1">
            <a:spLocks/>
          </p:cNvSpPr>
          <p:nvPr/>
        </p:nvSpPr>
        <p:spPr>
          <a:xfrm>
            <a:off x="191344" y="702593"/>
            <a:ext cx="8631138" cy="276999"/>
          </a:xfrm>
          <a:prstGeom prst="rect">
            <a:avLst/>
          </a:prstGeom>
          <a:noFill/>
        </p:spPr>
        <p:txBody>
          <a:bodyPr wrap="square" lIns="0" anchor="ctr">
            <a:spAutoFit/>
          </a:bodyPr>
          <a:lstStyle>
            <a:lvl1pPr marL="0" indent="0" algn="l" rtl="0" eaLnBrk="1" fontAlgn="base" latinLnBrk="1" hangingPunct="1">
              <a:spcBef>
                <a:spcPct val="20000"/>
              </a:spcBef>
              <a:spcAft>
                <a:spcPct val="20000"/>
              </a:spcAft>
              <a:buNone/>
              <a:defRPr kumimoji="1" sz="1100" b="1" spc="-70" baseline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292100" indent="-101600" algn="just" rtl="0" eaLnBrk="1" fontAlgn="base" latinLnBrk="1" hangingPunct="1">
              <a:spcBef>
                <a:spcPct val="20000"/>
              </a:spcBef>
              <a:spcAft>
                <a:spcPct val="20000"/>
              </a:spcAft>
              <a:buChar char="•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2pPr>
            <a:lvl3pPr marL="571500" indent="-88900" algn="l" rtl="0" eaLnBrk="1" fontAlgn="base" latinLnBrk="1" hangingPunct="1">
              <a:spcBef>
                <a:spcPct val="20000"/>
              </a:spcBef>
              <a:spcAft>
                <a:spcPct val="20000"/>
              </a:spcAft>
              <a:buChar char="-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–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altLang="ko-KR" sz="12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 API </a:t>
            </a:r>
            <a:r>
              <a:rPr lang="ko-KR" altLang="en-US" sz="12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개발자 </a:t>
            </a:r>
            <a:r>
              <a:rPr lang="ko-KR" altLang="en-US" sz="1200" kern="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포털 시스템 관리 </a:t>
            </a:r>
            <a:r>
              <a:rPr lang="en-US" altLang="ko-KR" sz="12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– IA(Information Architecture)</a:t>
            </a:r>
            <a:endParaRPr lang="ko-KR" altLang="en-US" sz="1200" kern="0" dirty="0">
              <a:latin typeface="맑은 고딕" panose="020B0503020000020004" pitchFamily="50" charset="-127"/>
              <a:ea typeface="맑은 고딕" panose="020B0503020000020004" pitchFamily="50" charset="-127"/>
              <a:cs typeface="Pretendard" panose="02000503000000020004" pitchFamily="2" charset="-127"/>
            </a:endParaRPr>
          </a:p>
        </p:txBody>
      </p:sp>
      <p:sp>
        <p:nvSpPr>
          <p:cNvPr id="56" name="직사각형 55">
            <a:extLst>
              <a:ext uri="{FF2B5EF4-FFF2-40B4-BE49-F238E27FC236}">
                <a16:creationId xmlns:a16="http://schemas.microsoft.com/office/drawing/2014/main" id="{3D484E26-A699-4FD5-B0D5-F379BB45E729}"/>
              </a:ext>
            </a:extLst>
          </p:cNvPr>
          <p:cNvSpPr/>
          <p:nvPr/>
        </p:nvSpPr>
        <p:spPr>
          <a:xfrm>
            <a:off x="5424086" y="3821401"/>
            <a:ext cx="1400102" cy="288694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0" marR="0" lvl="1" indent="0" algn="ctr" defTabSz="10676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prstClr val="black">
                  <a:lumMod val="50000"/>
                  <a:lumOff val="50000"/>
                </a:prstClr>
              </a:buClr>
              <a:buSzPct val="100000"/>
              <a:buFontTx/>
              <a:buNone/>
              <a:tabLst>
                <a:tab pos="499316" algn="l"/>
                <a:tab pos="998631" algn="l"/>
                <a:tab pos="1501049" algn="l"/>
                <a:tab pos="2000364" algn="l"/>
                <a:tab pos="2499680" algn="l"/>
                <a:tab pos="3000547" algn="l"/>
                <a:tab pos="3499863" algn="l"/>
                <a:tab pos="4000729" algn="l"/>
                <a:tab pos="4501595" algn="l"/>
                <a:tab pos="5000911" algn="l"/>
                <a:tab pos="5501777" algn="l"/>
                <a:tab pos="6501960" algn="l"/>
                <a:tab pos="7002826" algn="l"/>
                <a:tab pos="7502141" algn="l"/>
                <a:tab pos="8001457" algn="l"/>
                <a:tab pos="8502324" algn="l"/>
                <a:tab pos="9003190" algn="l"/>
                <a:tab pos="9502506" algn="l"/>
                <a:tab pos="10003373" algn="l"/>
                <a:tab pos="10502688" algn="l"/>
                <a:tab pos="11003554" algn="l"/>
                <a:tab pos="11504421" algn="l"/>
                <a:tab pos="12003737" algn="l"/>
                <a:tab pos="12504603" algn="l"/>
                <a:tab pos="13003919" algn="l"/>
                <a:tab pos="13503234" algn="l"/>
                <a:tab pos="14005651" algn="l"/>
                <a:tab pos="14504967" algn="l"/>
                <a:tab pos="15004283" algn="l"/>
                <a:tab pos="15505150" algn="l"/>
                <a:tab pos="16004466" algn="l"/>
              </a:tabLst>
              <a:defRPr/>
            </a:pPr>
            <a:r>
              <a:rPr kumimoji="0" lang="en-US" altLang="ko-KR" sz="900" b="0" i="0" u="none" strike="noStrike" kern="1200" cap="none" spc="-10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API </a:t>
            </a:r>
            <a:r>
              <a:rPr kumimoji="0" lang="ko-KR" altLang="en-US" sz="900" b="0" i="0" u="none" strike="noStrike" kern="1200" cap="none" spc="-10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관리</a:t>
            </a:r>
            <a:endParaRPr kumimoji="0" lang="en-US" altLang="ko-KR" sz="900" b="0" i="0" u="none" strike="noStrike" kern="1200" cap="none" spc="-100" normalizeH="0" baseline="0" noProof="0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9" name="모서리가 둥근 직사각형 140">
            <a:extLst>
              <a:ext uri="{FF2B5EF4-FFF2-40B4-BE49-F238E27FC236}">
                <a16:creationId xmlns:a16="http://schemas.microsoft.com/office/drawing/2014/main" id="{773BA04C-AC68-446C-A9D3-AD955C863A80}"/>
              </a:ext>
            </a:extLst>
          </p:cNvPr>
          <p:cNvSpPr/>
          <p:nvPr/>
        </p:nvSpPr>
        <p:spPr>
          <a:xfrm>
            <a:off x="5424088" y="2726271"/>
            <a:ext cx="1400100" cy="296918"/>
          </a:xfrm>
          <a:prstGeom prst="roundRect">
            <a:avLst>
              <a:gd name="adj" fmla="val 11305"/>
            </a:avLst>
          </a:prstGeom>
          <a:solidFill>
            <a:srgbClr val="1F497D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시스템 관리</a:t>
            </a:r>
            <a:endParaRPr kumimoji="0" lang="ko-KR" altLang="en-US" sz="1000" b="1" i="0" u="none" strike="noStrike" kern="1200" cap="none" spc="0" normalizeH="0" baseline="0" noProof="0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0" name="직사각형 69">
            <a:extLst>
              <a:ext uri="{FF2B5EF4-FFF2-40B4-BE49-F238E27FC236}">
                <a16:creationId xmlns:a16="http://schemas.microsoft.com/office/drawing/2014/main" id="{6F8F4B10-3393-40E8-B2B4-4165A679F34D}"/>
              </a:ext>
            </a:extLst>
          </p:cNvPr>
          <p:cNvSpPr/>
          <p:nvPr/>
        </p:nvSpPr>
        <p:spPr>
          <a:xfrm>
            <a:off x="5424086" y="3112051"/>
            <a:ext cx="1400102" cy="288694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0" marR="0" lvl="1" indent="0" algn="ctr" defTabSz="10676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prstClr val="black">
                  <a:lumMod val="50000"/>
                  <a:lumOff val="50000"/>
                </a:prstClr>
              </a:buClr>
              <a:buSzPct val="100000"/>
              <a:buFontTx/>
              <a:buNone/>
              <a:tabLst>
                <a:tab pos="499316" algn="l"/>
                <a:tab pos="998631" algn="l"/>
                <a:tab pos="1501049" algn="l"/>
                <a:tab pos="2000364" algn="l"/>
                <a:tab pos="2499680" algn="l"/>
                <a:tab pos="3000547" algn="l"/>
                <a:tab pos="3499863" algn="l"/>
                <a:tab pos="4000729" algn="l"/>
                <a:tab pos="4501595" algn="l"/>
                <a:tab pos="5000911" algn="l"/>
                <a:tab pos="5501777" algn="l"/>
                <a:tab pos="6501960" algn="l"/>
                <a:tab pos="7002826" algn="l"/>
                <a:tab pos="7502141" algn="l"/>
                <a:tab pos="8001457" algn="l"/>
                <a:tab pos="8502324" algn="l"/>
                <a:tab pos="9003190" algn="l"/>
                <a:tab pos="9502506" algn="l"/>
                <a:tab pos="10003373" algn="l"/>
                <a:tab pos="10502688" algn="l"/>
                <a:tab pos="11003554" algn="l"/>
                <a:tab pos="11504421" algn="l"/>
                <a:tab pos="12003737" algn="l"/>
                <a:tab pos="12504603" algn="l"/>
                <a:tab pos="13003919" algn="l"/>
                <a:tab pos="13503234" algn="l"/>
                <a:tab pos="14005651" algn="l"/>
                <a:tab pos="14504967" algn="l"/>
                <a:tab pos="15004283" algn="l"/>
                <a:tab pos="15505150" algn="l"/>
                <a:tab pos="16004466" algn="l"/>
              </a:tabLst>
              <a:defRPr/>
            </a:pPr>
            <a:r>
              <a:rPr lang="ko-KR" altLang="en-US" sz="9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대시보드</a:t>
            </a:r>
            <a:endParaRPr kumimoji="0" lang="en-US" altLang="ko-KR" sz="900" b="0" i="0" u="none" strike="noStrike" kern="1200" cap="none" spc="-100" normalizeH="0" baseline="0" noProof="0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1" name="직사각형 70">
            <a:extLst>
              <a:ext uri="{FF2B5EF4-FFF2-40B4-BE49-F238E27FC236}">
                <a16:creationId xmlns:a16="http://schemas.microsoft.com/office/drawing/2014/main" id="{A720C2A3-40C2-4318-AFC1-C255B19F0B29}"/>
              </a:ext>
            </a:extLst>
          </p:cNvPr>
          <p:cNvSpPr/>
          <p:nvPr/>
        </p:nvSpPr>
        <p:spPr>
          <a:xfrm>
            <a:off x="5424086" y="3457483"/>
            <a:ext cx="1400102" cy="288694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0" marR="0" lvl="1" indent="0" algn="ctr" defTabSz="10676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prstClr val="black">
                  <a:lumMod val="50000"/>
                  <a:lumOff val="50000"/>
                </a:prstClr>
              </a:buClr>
              <a:buSzPct val="100000"/>
              <a:buFontTx/>
              <a:buNone/>
              <a:tabLst>
                <a:tab pos="499316" algn="l"/>
                <a:tab pos="998631" algn="l"/>
                <a:tab pos="1501049" algn="l"/>
                <a:tab pos="2000364" algn="l"/>
                <a:tab pos="2499680" algn="l"/>
                <a:tab pos="3000547" algn="l"/>
                <a:tab pos="3499863" algn="l"/>
                <a:tab pos="4000729" algn="l"/>
                <a:tab pos="4501595" algn="l"/>
                <a:tab pos="5000911" algn="l"/>
                <a:tab pos="5501777" algn="l"/>
                <a:tab pos="6501960" algn="l"/>
                <a:tab pos="7002826" algn="l"/>
                <a:tab pos="7502141" algn="l"/>
                <a:tab pos="8001457" algn="l"/>
                <a:tab pos="8502324" algn="l"/>
                <a:tab pos="9003190" algn="l"/>
                <a:tab pos="9502506" algn="l"/>
                <a:tab pos="10003373" algn="l"/>
                <a:tab pos="10502688" algn="l"/>
                <a:tab pos="11003554" algn="l"/>
                <a:tab pos="11504421" algn="l"/>
                <a:tab pos="12003737" algn="l"/>
                <a:tab pos="12504603" algn="l"/>
                <a:tab pos="13003919" algn="l"/>
                <a:tab pos="13503234" algn="l"/>
                <a:tab pos="14005651" algn="l"/>
                <a:tab pos="14504967" algn="l"/>
                <a:tab pos="15004283" algn="l"/>
                <a:tab pos="15505150" algn="l"/>
                <a:tab pos="16004466" algn="l"/>
              </a:tabLst>
              <a:defRPr/>
            </a:pPr>
            <a:r>
              <a:rPr kumimoji="0" lang="ko-KR" altLang="en-US" sz="900" b="0" i="0" u="none" strike="noStrike" kern="1200" cap="none" spc="-10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사용자 관리</a:t>
            </a:r>
            <a:endParaRPr kumimoji="0" lang="en-US" altLang="ko-KR" sz="900" b="0" i="0" u="none" strike="noStrike" kern="1200" cap="none" spc="-100" normalizeH="0" baseline="0" noProof="0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2" name="직사각형 71">
            <a:extLst>
              <a:ext uri="{FF2B5EF4-FFF2-40B4-BE49-F238E27FC236}">
                <a16:creationId xmlns:a16="http://schemas.microsoft.com/office/drawing/2014/main" id="{3D484E26-A699-4FD5-B0D5-F379BB45E729}"/>
              </a:ext>
            </a:extLst>
          </p:cNvPr>
          <p:cNvSpPr/>
          <p:nvPr/>
        </p:nvSpPr>
        <p:spPr>
          <a:xfrm>
            <a:off x="5424086" y="4184689"/>
            <a:ext cx="1400102" cy="288694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0" lvl="1" algn="ctr" defTabSz="1067632" latinLnBrk="0">
              <a:spcAft>
                <a:spcPts val="200"/>
              </a:spcAft>
              <a:buClr>
                <a:prstClr val="black">
                  <a:lumMod val="50000"/>
                  <a:lumOff val="50000"/>
                </a:prstClr>
              </a:buClr>
              <a:buSzPct val="100000"/>
              <a:tabLst>
                <a:tab pos="499316" algn="l"/>
                <a:tab pos="998631" algn="l"/>
                <a:tab pos="1501049" algn="l"/>
                <a:tab pos="2000364" algn="l"/>
                <a:tab pos="2499680" algn="l"/>
                <a:tab pos="3000547" algn="l"/>
                <a:tab pos="3499863" algn="l"/>
                <a:tab pos="4000729" algn="l"/>
                <a:tab pos="4501595" algn="l"/>
                <a:tab pos="5000911" algn="l"/>
                <a:tab pos="5501777" algn="l"/>
                <a:tab pos="6501960" algn="l"/>
                <a:tab pos="7002826" algn="l"/>
                <a:tab pos="7502141" algn="l"/>
                <a:tab pos="8001457" algn="l"/>
                <a:tab pos="8502324" algn="l"/>
                <a:tab pos="9003190" algn="l"/>
                <a:tab pos="9502506" algn="l"/>
                <a:tab pos="10003373" algn="l"/>
                <a:tab pos="10502688" algn="l"/>
                <a:tab pos="11003554" algn="l"/>
                <a:tab pos="11504421" algn="l"/>
                <a:tab pos="12003737" algn="l"/>
                <a:tab pos="12504603" algn="l"/>
                <a:tab pos="13003919" algn="l"/>
                <a:tab pos="13503234" algn="l"/>
                <a:tab pos="14005651" algn="l"/>
                <a:tab pos="14504967" algn="l"/>
                <a:tab pos="15004283" algn="l"/>
                <a:tab pos="15505150" algn="l"/>
                <a:tab pos="16004466" algn="l"/>
              </a:tabLst>
              <a:defRPr/>
            </a:pPr>
            <a:r>
              <a:rPr lang="ko-KR" altLang="en-US" sz="9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승인 관리</a:t>
            </a:r>
            <a:endParaRPr lang="en-US" altLang="ko-KR" sz="900" spc="-100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3" name="직사각형 72">
            <a:extLst>
              <a:ext uri="{FF2B5EF4-FFF2-40B4-BE49-F238E27FC236}">
                <a16:creationId xmlns:a16="http://schemas.microsoft.com/office/drawing/2014/main" id="{0A9174B7-6339-4660-91CF-6081CD04EE28}"/>
              </a:ext>
            </a:extLst>
          </p:cNvPr>
          <p:cNvSpPr/>
          <p:nvPr/>
        </p:nvSpPr>
        <p:spPr>
          <a:xfrm>
            <a:off x="5424086" y="4559129"/>
            <a:ext cx="1400102" cy="288694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0" lvl="1" algn="ctr" defTabSz="1067632" latinLnBrk="0">
              <a:spcAft>
                <a:spcPts val="200"/>
              </a:spcAft>
              <a:buClr>
                <a:prstClr val="black">
                  <a:lumMod val="50000"/>
                  <a:lumOff val="50000"/>
                </a:prstClr>
              </a:buClr>
              <a:buSzPct val="100000"/>
              <a:tabLst>
                <a:tab pos="499316" algn="l"/>
                <a:tab pos="998631" algn="l"/>
                <a:tab pos="1501049" algn="l"/>
                <a:tab pos="2000364" algn="l"/>
                <a:tab pos="2499680" algn="l"/>
                <a:tab pos="3000547" algn="l"/>
                <a:tab pos="3499863" algn="l"/>
                <a:tab pos="4000729" algn="l"/>
                <a:tab pos="4501595" algn="l"/>
                <a:tab pos="5000911" algn="l"/>
                <a:tab pos="5501777" algn="l"/>
                <a:tab pos="6501960" algn="l"/>
                <a:tab pos="7002826" algn="l"/>
                <a:tab pos="7502141" algn="l"/>
                <a:tab pos="8001457" algn="l"/>
                <a:tab pos="8502324" algn="l"/>
                <a:tab pos="9003190" algn="l"/>
                <a:tab pos="9502506" algn="l"/>
                <a:tab pos="10003373" algn="l"/>
                <a:tab pos="10502688" algn="l"/>
                <a:tab pos="11003554" algn="l"/>
                <a:tab pos="11504421" algn="l"/>
                <a:tab pos="12003737" algn="l"/>
                <a:tab pos="12504603" algn="l"/>
                <a:tab pos="13003919" algn="l"/>
                <a:tab pos="13503234" algn="l"/>
                <a:tab pos="14005651" algn="l"/>
                <a:tab pos="14504967" algn="l"/>
                <a:tab pos="15004283" algn="l"/>
                <a:tab pos="15505150" algn="l"/>
                <a:tab pos="16004466" algn="l"/>
              </a:tabLst>
              <a:defRPr/>
            </a:pPr>
            <a:r>
              <a:rPr lang="ko-KR" altLang="en-US" sz="9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템플릿 관리</a:t>
            </a:r>
            <a:endParaRPr lang="en-US" altLang="ko-KR" sz="900" spc="-100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6" name="텍스트 개체 틀 10">
            <a:extLst>
              <a:ext uri="{FF2B5EF4-FFF2-40B4-BE49-F238E27FC236}">
                <a16:creationId xmlns:a16="http://schemas.microsoft.com/office/drawing/2014/main" id="{BD7EEE16-D89E-4114-BAF3-58F86585BDD1}"/>
              </a:ext>
            </a:extLst>
          </p:cNvPr>
          <p:cNvSpPr txBox="1">
            <a:spLocks/>
          </p:cNvSpPr>
          <p:nvPr/>
        </p:nvSpPr>
        <p:spPr>
          <a:xfrm>
            <a:off x="237733" y="1275804"/>
            <a:ext cx="8631138" cy="276999"/>
          </a:xfrm>
          <a:prstGeom prst="rect">
            <a:avLst/>
          </a:prstGeom>
          <a:noFill/>
        </p:spPr>
        <p:txBody>
          <a:bodyPr wrap="square" lIns="0" anchor="ctr">
            <a:spAutoFit/>
          </a:bodyPr>
          <a:lstStyle>
            <a:lvl1pPr marL="0" indent="0" algn="l" rtl="0" eaLnBrk="1" fontAlgn="base" latinLnBrk="1" hangingPunct="1">
              <a:spcBef>
                <a:spcPct val="20000"/>
              </a:spcBef>
              <a:spcAft>
                <a:spcPct val="20000"/>
              </a:spcAft>
              <a:buNone/>
              <a:defRPr kumimoji="1" sz="1100" b="1" spc="-70" baseline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292100" indent="-101600" algn="just" rtl="0" eaLnBrk="1" fontAlgn="base" latinLnBrk="1" hangingPunct="1">
              <a:spcBef>
                <a:spcPct val="20000"/>
              </a:spcBef>
              <a:spcAft>
                <a:spcPct val="20000"/>
              </a:spcAft>
              <a:buChar char="•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2pPr>
            <a:lvl3pPr marL="571500" indent="-88900" algn="l" rtl="0" eaLnBrk="1" fontAlgn="base" latinLnBrk="1" hangingPunct="1">
              <a:spcBef>
                <a:spcPct val="20000"/>
              </a:spcBef>
              <a:spcAft>
                <a:spcPct val="20000"/>
              </a:spcAft>
              <a:buChar char="-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–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altLang="ko-KR" sz="12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 </a:t>
            </a:r>
            <a:r>
              <a:rPr lang="en-US" altLang="ko-KR" sz="1200" kern="0" dirty="0" err="1"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Kbank</a:t>
            </a:r>
            <a:r>
              <a:rPr lang="en-US" altLang="ko-KR" sz="12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 </a:t>
            </a:r>
            <a:r>
              <a:rPr lang="en-US" altLang="ko-KR" sz="1200" kern="0" dirty="0" err="1"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Opne</a:t>
            </a:r>
            <a:r>
              <a:rPr lang="en-US" altLang="ko-KR" sz="1200" kern="0" dirty="0"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 API Developer Center</a:t>
            </a:r>
            <a:endParaRPr lang="ko-KR" altLang="en-US" sz="1200" kern="0" dirty="0">
              <a:latin typeface="맑은 고딕" panose="020B0503020000020004" pitchFamily="50" charset="-127"/>
              <a:ea typeface="맑은 고딕" panose="020B0503020000020004" pitchFamily="50" charset="-127"/>
              <a:cs typeface="Pretendard" panose="02000503000000020004" pitchFamily="2" charset="-127"/>
            </a:endParaRP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3D484E26-A699-4FD5-B0D5-F379BB45E729}"/>
              </a:ext>
            </a:extLst>
          </p:cNvPr>
          <p:cNvSpPr/>
          <p:nvPr/>
        </p:nvSpPr>
        <p:spPr>
          <a:xfrm>
            <a:off x="5424086" y="4930557"/>
            <a:ext cx="1400102" cy="288694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0" lvl="1" algn="ctr" defTabSz="1067632" latinLnBrk="0">
              <a:spcAft>
                <a:spcPts val="200"/>
              </a:spcAft>
              <a:buClr>
                <a:prstClr val="black">
                  <a:lumMod val="50000"/>
                  <a:lumOff val="50000"/>
                </a:prstClr>
              </a:buClr>
              <a:buSzPct val="100000"/>
              <a:tabLst>
                <a:tab pos="499316" algn="l"/>
                <a:tab pos="998631" algn="l"/>
                <a:tab pos="1501049" algn="l"/>
                <a:tab pos="2000364" algn="l"/>
                <a:tab pos="2499680" algn="l"/>
                <a:tab pos="3000547" algn="l"/>
                <a:tab pos="3499863" algn="l"/>
                <a:tab pos="4000729" algn="l"/>
                <a:tab pos="4501595" algn="l"/>
                <a:tab pos="5000911" algn="l"/>
                <a:tab pos="5501777" algn="l"/>
                <a:tab pos="6501960" algn="l"/>
                <a:tab pos="7002826" algn="l"/>
                <a:tab pos="7502141" algn="l"/>
                <a:tab pos="8001457" algn="l"/>
                <a:tab pos="8502324" algn="l"/>
                <a:tab pos="9003190" algn="l"/>
                <a:tab pos="9502506" algn="l"/>
                <a:tab pos="10003373" algn="l"/>
                <a:tab pos="10502688" algn="l"/>
                <a:tab pos="11003554" algn="l"/>
                <a:tab pos="11504421" algn="l"/>
                <a:tab pos="12003737" algn="l"/>
                <a:tab pos="12504603" algn="l"/>
                <a:tab pos="13003919" algn="l"/>
                <a:tab pos="13503234" algn="l"/>
                <a:tab pos="14005651" algn="l"/>
                <a:tab pos="14504967" algn="l"/>
                <a:tab pos="15004283" algn="l"/>
                <a:tab pos="15505150" algn="l"/>
                <a:tab pos="16004466" algn="l"/>
              </a:tabLst>
              <a:defRPr/>
            </a:pPr>
            <a:r>
              <a:rPr lang="ko-KR" altLang="en-US" sz="9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게시판 관리</a:t>
            </a:r>
            <a:endParaRPr lang="en-US" altLang="ko-KR" sz="900" spc="-100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0" name="모서리가 둥근 직사각형 140">
            <a:extLst>
              <a:ext uri="{FF2B5EF4-FFF2-40B4-BE49-F238E27FC236}">
                <a16:creationId xmlns:a16="http://schemas.microsoft.com/office/drawing/2014/main" id="{CEB54C90-4B47-4C74-9132-3CCCE773F37C}"/>
              </a:ext>
            </a:extLst>
          </p:cNvPr>
          <p:cNvSpPr/>
          <p:nvPr/>
        </p:nvSpPr>
        <p:spPr>
          <a:xfrm>
            <a:off x="5424087" y="1404344"/>
            <a:ext cx="1400101" cy="296918"/>
          </a:xfrm>
          <a:prstGeom prst="roundRect">
            <a:avLst>
              <a:gd name="adj" fmla="val 11305"/>
            </a:avLst>
          </a:prstGeom>
          <a:solidFill>
            <a:srgbClr val="1F497D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1" i="0" u="none" strike="noStrike" kern="1200" cap="none" spc="0" normalizeH="0" baseline="0" noProof="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EMS</a:t>
            </a:r>
            <a:endParaRPr kumimoji="0" lang="ko-KR" altLang="en-US" sz="1000" b="1" i="0" u="none" strike="noStrike" kern="1200" cap="none" spc="0" normalizeH="0" baseline="0" noProof="0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6" name="직사각형 115">
            <a:extLst>
              <a:ext uri="{FF2B5EF4-FFF2-40B4-BE49-F238E27FC236}">
                <a16:creationId xmlns:a16="http://schemas.microsoft.com/office/drawing/2014/main" id="{3D484E26-A699-4FD5-B0D5-F379BB45E729}"/>
              </a:ext>
            </a:extLst>
          </p:cNvPr>
          <p:cNvSpPr/>
          <p:nvPr/>
        </p:nvSpPr>
        <p:spPr>
          <a:xfrm>
            <a:off x="5424086" y="5301985"/>
            <a:ext cx="1400102" cy="288694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0" lvl="1" algn="ctr" defTabSz="1067632" latinLnBrk="0">
              <a:spcAft>
                <a:spcPts val="200"/>
              </a:spcAft>
              <a:buClr>
                <a:prstClr val="black">
                  <a:lumMod val="50000"/>
                  <a:lumOff val="50000"/>
                </a:prstClr>
              </a:buClr>
              <a:buSzPct val="100000"/>
              <a:tabLst>
                <a:tab pos="499316" algn="l"/>
                <a:tab pos="998631" algn="l"/>
                <a:tab pos="1501049" algn="l"/>
                <a:tab pos="2000364" algn="l"/>
                <a:tab pos="2499680" algn="l"/>
                <a:tab pos="3000547" algn="l"/>
                <a:tab pos="3499863" algn="l"/>
                <a:tab pos="4000729" algn="l"/>
                <a:tab pos="4501595" algn="l"/>
                <a:tab pos="5000911" algn="l"/>
                <a:tab pos="5501777" algn="l"/>
                <a:tab pos="6501960" algn="l"/>
                <a:tab pos="7002826" algn="l"/>
                <a:tab pos="7502141" algn="l"/>
                <a:tab pos="8001457" algn="l"/>
                <a:tab pos="8502324" algn="l"/>
                <a:tab pos="9003190" algn="l"/>
                <a:tab pos="9502506" algn="l"/>
                <a:tab pos="10003373" algn="l"/>
                <a:tab pos="10502688" algn="l"/>
                <a:tab pos="11003554" algn="l"/>
                <a:tab pos="11504421" algn="l"/>
                <a:tab pos="12003737" algn="l"/>
                <a:tab pos="12504603" algn="l"/>
                <a:tab pos="13003919" algn="l"/>
                <a:tab pos="13503234" algn="l"/>
                <a:tab pos="14005651" algn="l"/>
                <a:tab pos="14504967" algn="l"/>
                <a:tab pos="15004283" algn="l"/>
                <a:tab pos="15505150" algn="l"/>
                <a:tab pos="16004466" algn="l"/>
              </a:tabLst>
              <a:defRPr/>
            </a:pPr>
            <a:r>
              <a:rPr lang="ko-KR" altLang="en-US" sz="9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약관 관리</a:t>
            </a:r>
            <a:endParaRPr lang="en-US" altLang="ko-KR" sz="900" spc="-100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8" name="직선 연결선 7"/>
          <p:cNvCxnSpPr>
            <a:stCxn id="50" idx="2"/>
            <a:endCxn id="69" idx="0"/>
          </p:cNvCxnSpPr>
          <p:nvPr/>
        </p:nvCxnSpPr>
        <p:spPr bwMode="auto">
          <a:xfrm>
            <a:off x="6124138" y="1701262"/>
            <a:ext cx="0" cy="1025009"/>
          </a:xfrm>
          <a:prstGeom prst="line">
            <a:avLst/>
          </a:prstGeom>
          <a:solidFill>
            <a:schemeClr val="tx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682876413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b="1" dirty="0" smtClean="0"/>
              <a:t>대시보드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1785021709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/>
              <a:t>KAPSY001U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ko-KR" altLang="en-US" dirty="0"/>
              <a:t>대시보드</a:t>
            </a:r>
            <a:endParaRPr lang="en-US" altLang="ko-KR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ko-KR" altLang="en-US" dirty="0"/>
              <a:t>대시보드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altLang="ko-KR" dirty="0"/>
              <a:t>/</a:t>
            </a:r>
            <a:r>
              <a:rPr lang="ko-KR" altLang="en-US" dirty="0"/>
              <a:t>시스템관리</a:t>
            </a:r>
            <a:r>
              <a:rPr lang="en-US" altLang="ko-KR" dirty="0"/>
              <a:t>/</a:t>
            </a:r>
            <a:r>
              <a:rPr lang="ko-KR" altLang="en-US" dirty="0"/>
              <a:t>대시보드</a:t>
            </a:r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8" name="텍스트 개체 틀 7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50F983-0FBA-4A9B-89C9-6D8B392D2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7757098"/>
              </p:ext>
            </p:extLst>
          </p:nvPr>
        </p:nvGraphicFramePr>
        <p:xfrm>
          <a:off x="9774650" y="1343214"/>
          <a:ext cx="2259242" cy="505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90">
                  <a:extLst>
                    <a:ext uri="{9D8B030D-6E8A-4147-A177-3AD203B41FA5}">
                      <a16:colId xmlns:a16="http://schemas.microsoft.com/office/drawing/2014/main" val="2853012212"/>
                    </a:ext>
                  </a:extLst>
                </a:gridCol>
                <a:gridCol w="1977452">
                  <a:extLst>
                    <a:ext uri="{9D8B030D-6E8A-4147-A177-3AD203B41FA5}">
                      <a16:colId xmlns:a16="http://schemas.microsoft.com/office/drawing/2014/main" val="4172672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6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조회 기준일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접속일 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-1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일</a:t>
                      </a: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004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현재 서비스 이용중 </a:t>
                      </a:r>
                      <a:r>
                        <a:rPr lang="ko-KR" altLang="en-US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법인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수 노출</a:t>
                      </a: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95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각 기간별 총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API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사용량 수 노출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일간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기준일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주간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기준일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- 6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일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~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기준일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월간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기준일 </a:t>
                      </a: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- 1</a:t>
                      </a:r>
                      <a:r>
                        <a:rPr lang="ko-KR" altLang="en-US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달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~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기준일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83266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월간 호출 성공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실패 수 노출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성공률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성공건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실패건</a:t>
                      </a: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06602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월간 응답 시간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평균 응답 시간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최소 응답 시간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최대 응답 시간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15365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(Dropdown) API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종류 선택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이용중 </a:t>
                      </a: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API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선택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9745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리스트 기준일 필터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직접설정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en-US" altLang="ko-KR" sz="700" b="0" u="none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DateRange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Picker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를 통한 기준일 설정</a:t>
                      </a: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8689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시간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기간별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API </a:t>
                      </a:r>
                      <a:r>
                        <a:rPr lang="ko-KR" altLang="en-US" sz="700" b="0" u="none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이용량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리스트 노출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시간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(1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시간 간격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),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일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사용량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월 사용량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3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개월 사용량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6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개월 사용량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 사용량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0093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91272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7610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835654"/>
                  </a:ext>
                </a:extLst>
              </a:tr>
            </a:tbl>
          </a:graphicData>
        </a:graphic>
      </p:graphicFrame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93280" y="1385541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GNB</a:t>
            </a:r>
          </a:p>
        </p:txBody>
      </p:sp>
      <p:sp>
        <p:nvSpPr>
          <p:cNvPr id="24" name="TextBox 11"/>
          <p:cNvSpPr txBox="1">
            <a:spLocks noChangeArrowheads="1"/>
          </p:cNvSpPr>
          <p:nvPr/>
        </p:nvSpPr>
        <p:spPr bwMode="auto">
          <a:xfrm>
            <a:off x="193280" y="1601728"/>
            <a:ext cx="9540000" cy="221880"/>
          </a:xfrm>
          <a:prstGeom prst="rect">
            <a:avLst/>
          </a:prstGeom>
          <a:solidFill>
            <a:srgbClr val="F2F2F2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36000" anchor="ctr"/>
          <a:lstStyle>
            <a:lvl1pPr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algn="l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ko-KR" sz="900" dirty="0">
                <a:solidFill>
                  <a:srgbClr val="59595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2" charset="-127"/>
              </a:rPr>
              <a:t>Navigation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07368" y="2055132"/>
            <a:ext cx="11097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Dashboard</a:t>
            </a:r>
            <a:endParaRPr lang="ko-KR" altLang="en-US" sz="1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6" name="모서리가 둥근 직사각형 45"/>
          <p:cNvSpPr>
            <a:spLocks noChangeArrowheads="1"/>
          </p:cNvSpPr>
          <p:nvPr/>
        </p:nvSpPr>
        <p:spPr bwMode="auto">
          <a:xfrm>
            <a:off x="407368" y="2427793"/>
            <a:ext cx="2235536" cy="1116776"/>
          </a:xfrm>
          <a:prstGeom prst="roundRect">
            <a:avLst>
              <a:gd name="adj" fmla="val 0"/>
            </a:avLst>
          </a:prstGeom>
          <a:noFill/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t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endParaRPr lang="ko-KR" altLang="en-US" sz="800" dirty="0">
              <a:solidFill>
                <a:schemeClr val="bg1">
                  <a:lumMod val="7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9" name="모서리가 둥근 직사각형 38"/>
          <p:cNvSpPr>
            <a:spLocks noChangeArrowheads="1"/>
          </p:cNvSpPr>
          <p:nvPr/>
        </p:nvSpPr>
        <p:spPr bwMode="auto">
          <a:xfrm>
            <a:off x="7294323" y="2427793"/>
            <a:ext cx="2235536" cy="1116776"/>
          </a:xfrm>
          <a:prstGeom prst="roundRect">
            <a:avLst>
              <a:gd name="adj" fmla="val 0"/>
            </a:avLst>
          </a:prstGeom>
          <a:noFill/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t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endParaRPr lang="ko-KR" altLang="en-US" sz="800" dirty="0">
              <a:solidFill>
                <a:schemeClr val="bg1">
                  <a:lumMod val="7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102184" y="2754239"/>
            <a:ext cx="854721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이용 </a:t>
            </a:r>
            <a:r>
              <a:rPr lang="ko-KR" altLang="en-US" sz="12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법인</a:t>
            </a:r>
            <a:endParaRPr lang="en-US" altLang="ko-KR" sz="12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999,999</a:t>
            </a:r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개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8112225" y="2082453"/>
            <a:ext cx="15263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2024.12.31 </a:t>
            </a:r>
            <a:r>
              <a:rPr lang="ko-KR" altLang="en-US" sz="11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현재기준</a:t>
            </a:r>
            <a:endParaRPr lang="ko-KR" altLang="en-US" sz="11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2" name="모서리가 둥근 직사각형 41"/>
          <p:cNvSpPr>
            <a:spLocks noChangeArrowheads="1"/>
          </p:cNvSpPr>
          <p:nvPr/>
        </p:nvSpPr>
        <p:spPr bwMode="auto">
          <a:xfrm>
            <a:off x="2703020" y="2427793"/>
            <a:ext cx="2235536" cy="1116776"/>
          </a:xfrm>
          <a:prstGeom prst="roundRect">
            <a:avLst>
              <a:gd name="adj" fmla="val 0"/>
            </a:avLst>
          </a:prstGeom>
          <a:noFill/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t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endParaRPr lang="ko-KR" altLang="en-US" sz="800" dirty="0">
              <a:solidFill>
                <a:schemeClr val="bg1">
                  <a:lumMod val="7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3" name="모서리가 둥근 직사각형 42"/>
          <p:cNvSpPr>
            <a:spLocks noChangeArrowheads="1"/>
          </p:cNvSpPr>
          <p:nvPr/>
        </p:nvSpPr>
        <p:spPr bwMode="auto">
          <a:xfrm>
            <a:off x="4998672" y="2427793"/>
            <a:ext cx="2235536" cy="1116776"/>
          </a:xfrm>
          <a:prstGeom prst="roundRect">
            <a:avLst>
              <a:gd name="adj" fmla="val 0"/>
            </a:avLst>
          </a:prstGeom>
          <a:noFill/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t"/>
          <a:lstStyle/>
          <a:p>
            <a:pPr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endParaRPr lang="ko-KR" altLang="en-US" sz="800" dirty="0">
              <a:solidFill>
                <a:schemeClr val="bg1">
                  <a:lumMod val="7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027946" y="2559667"/>
            <a:ext cx="1585690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API </a:t>
            </a:r>
            <a:r>
              <a:rPr lang="ko-KR" altLang="en-US" sz="1200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호출수</a:t>
            </a:r>
            <a:endParaRPr lang="en-US" altLang="ko-KR" sz="12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일간 </a:t>
            </a:r>
            <a:r>
              <a:rPr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999,999</a:t>
            </a:r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건</a:t>
            </a:r>
            <a:endParaRPr lang="en-US" altLang="ko-KR" sz="11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주간 </a:t>
            </a:r>
            <a:r>
              <a:rPr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999,999,999</a:t>
            </a:r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건 </a:t>
            </a:r>
            <a:endParaRPr lang="en-US" altLang="ko-KR" sz="11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월간 </a:t>
            </a:r>
            <a:r>
              <a:rPr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9,999,999,999</a:t>
            </a:r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건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323598" y="2559667"/>
            <a:ext cx="1585690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월간 성공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실패</a:t>
            </a:r>
            <a:endParaRPr lang="en-US" altLang="ko-KR" sz="12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성공률 </a:t>
            </a:r>
            <a:r>
              <a:rPr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90.00%</a:t>
            </a:r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  <a:p>
            <a:pPr algn="ctr"/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성공 </a:t>
            </a:r>
            <a:r>
              <a:rPr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9,000,000,000</a:t>
            </a:r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건</a:t>
            </a:r>
            <a:endParaRPr lang="en-US" altLang="ko-KR" sz="11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실패 </a:t>
            </a:r>
            <a:r>
              <a:rPr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999,999,999</a:t>
            </a:r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건</a:t>
            </a:r>
            <a:endParaRPr lang="en-US" altLang="ko-KR" sz="11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803592" y="2559667"/>
            <a:ext cx="1217000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월간 응답 시간</a:t>
            </a:r>
            <a:endParaRPr lang="en-US" altLang="ko-KR" sz="12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평균 </a:t>
            </a:r>
            <a:r>
              <a:rPr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100ms</a:t>
            </a:r>
          </a:p>
          <a:p>
            <a:pPr algn="ctr"/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최소 </a:t>
            </a:r>
            <a:r>
              <a:rPr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5ms</a:t>
            </a:r>
          </a:p>
          <a:p>
            <a:pPr algn="ctr"/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최대 </a:t>
            </a:r>
            <a:r>
              <a:rPr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1,000ms</a:t>
            </a:r>
            <a:endParaRPr lang="ko-KR" altLang="en-US" sz="11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07368" y="3785849"/>
            <a:ext cx="18453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사용량</a:t>
            </a:r>
            <a:r>
              <a:rPr lang="en-US" altLang="ko-KR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응답시간 트렌드</a:t>
            </a:r>
          </a:p>
        </p:txBody>
      </p:sp>
      <p:sp>
        <p:nvSpPr>
          <p:cNvPr id="51" name="모서리가 둥근 직사각형 62"/>
          <p:cNvSpPr>
            <a:spLocks noChangeArrowheads="1"/>
          </p:cNvSpPr>
          <p:nvPr/>
        </p:nvSpPr>
        <p:spPr bwMode="auto">
          <a:xfrm>
            <a:off x="407368" y="4091620"/>
            <a:ext cx="1584176" cy="26878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ko-KR" altLang="en-US" sz="10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전체                       ▼</a:t>
            </a:r>
            <a:endParaRPr lang="ko-KR" altLang="en-US" sz="10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851106" y="4110633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1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직접설정</a:t>
            </a:r>
            <a:endParaRPr lang="ko-KR" altLang="en-US" sz="11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54" name="Group 299">
            <a:extLst>
              <a:ext uri="{FF2B5EF4-FFF2-40B4-BE49-F238E27FC236}">
                <a16:creationId xmlns:a16="http://schemas.microsoft.com/office/drawing/2014/main" id="{14679276-1DD2-4555-B077-1F3EAE95D8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3033005"/>
              </p:ext>
            </p:extLst>
          </p:nvPr>
        </p:nvGraphicFramePr>
        <p:xfrm>
          <a:off x="407368" y="4475564"/>
          <a:ext cx="9122489" cy="2057401"/>
        </p:xfrm>
        <a:graphic>
          <a:graphicData uri="http://schemas.openxmlformats.org/drawingml/2006/table">
            <a:tbl>
              <a:tblPr/>
              <a:tblGrid>
                <a:gridCol w="1440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4291356159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381303507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4081679463"/>
                    </a:ext>
                  </a:extLst>
                </a:gridCol>
                <a:gridCol w="1633657">
                  <a:extLst>
                    <a:ext uri="{9D8B030D-6E8A-4147-A177-3AD203B41FA5}">
                      <a16:colId xmlns:a16="http://schemas.microsoft.com/office/drawing/2014/main" val="4153159501"/>
                    </a:ext>
                  </a:extLst>
                </a:gridCol>
              </a:tblGrid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시간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일 사용량</a:t>
                      </a:r>
                      <a:endParaRPr kumimoji="1" lang="en-US" altLang="ko-KR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월 사용량</a:t>
                      </a:r>
                      <a:endParaRPr kumimoji="1" lang="en-US" altLang="ko-KR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2024.12.01 ~</a:t>
                      </a:r>
                    </a:p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개월 사용량</a:t>
                      </a:r>
                      <a:endParaRPr kumimoji="1" lang="en-US" altLang="ko-KR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2024.10.01 ~</a:t>
                      </a:r>
                    </a:p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개월 사용량</a:t>
                      </a:r>
                      <a:endParaRPr kumimoji="1" lang="en-US" altLang="ko-KR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2024.07.01 ~</a:t>
                      </a:r>
                    </a:p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 사용량</a:t>
                      </a:r>
                      <a:endParaRPr kumimoji="1" lang="en-US" altLang="ko-KR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2024.01.01 ~</a:t>
                      </a:r>
                    </a:p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2024.12.31</a:t>
                      </a: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00:00 ~ 00:59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9,999,999,999,999/10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01:00 ~ 01:59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9,999,999,999,999/10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2544950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02:00 ~ 02:59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9,999,999,999,999/10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3921898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03:00 ~ 03:59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9,999,999,999,999/10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6187772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04:00 ~ 04:59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9,999,999,999,999/10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8377087"/>
                  </a:ext>
                </a:extLst>
              </a:tr>
            </a:tbl>
          </a:graphicData>
        </a:graphic>
      </p:graphicFrame>
      <p:sp>
        <p:nvSpPr>
          <p:cNvPr id="55" name="자유형 246">
            <a:extLst>
              <a:ext uri="{FF2B5EF4-FFF2-40B4-BE49-F238E27FC236}">
                <a16:creationId xmlns:a16="http://schemas.microsoft.com/office/drawing/2014/main" id="{BED441D3-4600-4A56-AA7F-9A71CB50CE8E}"/>
              </a:ext>
            </a:extLst>
          </p:cNvPr>
          <p:cNvSpPr/>
          <p:nvPr/>
        </p:nvSpPr>
        <p:spPr bwMode="auto">
          <a:xfrm>
            <a:off x="3632728" y="6317790"/>
            <a:ext cx="2619095" cy="215175"/>
          </a:xfrm>
          <a:custGeom>
            <a:avLst/>
            <a:gdLst>
              <a:gd name="connsiteX0" fmla="*/ 0 w 4410075"/>
              <a:gd name="connsiteY0" fmla="*/ 314606 h 362236"/>
              <a:gd name="connsiteX1" fmla="*/ 1362075 w 4410075"/>
              <a:gd name="connsiteY1" fmla="*/ 281 h 362236"/>
              <a:gd name="connsiteX2" fmla="*/ 2667000 w 4410075"/>
              <a:gd name="connsiteY2" fmla="*/ 362231 h 362236"/>
              <a:gd name="connsiteX3" fmla="*/ 4410075 w 4410075"/>
              <a:gd name="connsiteY3" fmla="*/ 9806 h 362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10075" h="362236">
                <a:moveTo>
                  <a:pt x="0" y="314606"/>
                </a:moveTo>
                <a:cubicBezTo>
                  <a:pt x="458787" y="153475"/>
                  <a:pt x="917575" y="-7656"/>
                  <a:pt x="1362075" y="281"/>
                </a:cubicBezTo>
                <a:cubicBezTo>
                  <a:pt x="1806575" y="8218"/>
                  <a:pt x="2159000" y="360644"/>
                  <a:pt x="2667000" y="362231"/>
                </a:cubicBezTo>
                <a:cubicBezTo>
                  <a:pt x="3175000" y="363818"/>
                  <a:pt x="4168775" y="32031"/>
                  <a:pt x="4410075" y="9806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ysDot"/>
            <a:miter lim="800000"/>
            <a:headEnd/>
            <a:tailEnd/>
          </a:ln>
          <a:effectLst/>
        </p:spPr>
        <p:txBody>
          <a:bodyPr vert="horz" wrap="none" lIns="66212" tIns="33106" rIns="66212" bIns="33106" numCol="1" rtlCol="0" anchor="ctr" anchorCtr="0" compatLnSpc="1">
            <a:prstTxWarp prst="textNoShape">
              <a:avLst/>
            </a:prstTxWarp>
          </a:bodyPr>
          <a:lstStyle/>
          <a:p>
            <a:pPr algn="ctr" defTabSz="662117" fontAlgn="base" latinLnBrk="0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생략</a:t>
            </a:r>
          </a:p>
        </p:txBody>
      </p:sp>
      <p:sp>
        <p:nvSpPr>
          <p:cNvPr id="56" name="아래쪽 화살표 147">
            <a:extLst>
              <a:ext uri="{FF2B5EF4-FFF2-40B4-BE49-F238E27FC236}">
                <a16:creationId xmlns:a16="http://schemas.microsoft.com/office/drawing/2014/main" id="{2D20D9CC-06AA-4B57-834A-63B1DCC347D8}"/>
              </a:ext>
            </a:extLst>
          </p:cNvPr>
          <p:cNvSpPr/>
          <p:nvPr/>
        </p:nvSpPr>
        <p:spPr>
          <a:xfrm>
            <a:off x="4337360" y="6450911"/>
            <a:ext cx="1258653" cy="393200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212" tIns="33106" rIns="66212" bIns="33106" anchor="ctr"/>
          <a:lstStyle/>
          <a:p>
            <a:pPr algn="ctr" defTabSz="957787">
              <a:defRPr/>
            </a:pPr>
            <a:r>
              <a:rPr lang="ko-KR" altLang="en-US" sz="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다음페이지</a:t>
            </a:r>
            <a:endParaRPr lang="en-US" altLang="ko-KR" sz="7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defTabSz="957787">
              <a:defRPr/>
            </a:pPr>
            <a:r>
              <a:rPr lang="ko-KR" altLang="en-US" sz="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이어짐</a:t>
            </a:r>
          </a:p>
        </p:txBody>
      </p:sp>
      <p:sp>
        <p:nvSpPr>
          <p:cNvPr id="28" name="Rectangle 88"/>
          <p:cNvSpPr>
            <a:spLocks noChangeArrowheads="1"/>
          </p:cNvSpPr>
          <p:nvPr/>
        </p:nvSpPr>
        <p:spPr bwMode="auto">
          <a:xfrm>
            <a:off x="8072852" y="2104898"/>
            <a:ext cx="893778" cy="210432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9" name="Oval 83"/>
          <p:cNvSpPr>
            <a:spLocks noChangeArrowheads="1"/>
          </p:cNvSpPr>
          <p:nvPr/>
        </p:nvSpPr>
        <p:spPr bwMode="auto">
          <a:xfrm>
            <a:off x="7948217" y="2143954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1</a:t>
            </a:r>
          </a:p>
        </p:txBody>
      </p:sp>
      <p:sp>
        <p:nvSpPr>
          <p:cNvPr id="30" name="Oval 83"/>
          <p:cNvSpPr>
            <a:spLocks noChangeArrowheads="1"/>
          </p:cNvSpPr>
          <p:nvPr/>
        </p:nvSpPr>
        <p:spPr bwMode="auto">
          <a:xfrm>
            <a:off x="280455" y="2370194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2</a:t>
            </a:r>
          </a:p>
        </p:txBody>
      </p:sp>
      <p:sp>
        <p:nvSpPr>
          <p:cNvPr id="31" name="Oval 83"/>
          <p:cNvSpPr>
            <a:spLocks noChangeArrowheads="1"/>
          </p:cNvSpPr>
          <p:nvPr/>
        </p:nvSpPr>
        <p:spPr bwMode="auto">
          <a:xfrm>
            <a:off x="2654596" y="2370194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3</a:t>
            </a:r>
          </a:p>
        </p:txBody>
      </p:sp>
      <p:sp>
        <p:nvSpPr>
          <p:cNvPr id="32" name="Oval 83"/>
          <p:cNvSpPr>
            <a:spLocks noChangeArrowheads="1"/>
          </p:cNvSpPr>
          <p:nvPr/>
        </p:nvSpPr>
        <p:spPr bwMode="auto">
          <a:xfrm>
            <a:off x="4967835" y="2370194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4</a:t>
            </a:r>
          </a:p>
        </p:txBody>
      </p:sp>
      <p:sp>
        <p:nvSpPr>
          <p:cNvPr id="33" name="Oval 83"/>
          <p:cNvSpPr>
            <a:spLocks noChangeArrowheads="1"/>
          </p:cNvSpPr>
          <p:nvPr/>
        </p:nvSpPr>
        <p:spPr bwMode="auto">
          <a:xfrm>
            <a:off x="7257819" y="2370194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5</a:t>
            </a:r>
          </a:p>
        </p:txBody>
      </p:sp>
      <p:sp>
        <p:nvSpPr>
          <p:cNvPr id="34" name="Oval 83"/>
          <p:cNvSpPr>
            <a:spLocks noChangeArrowheads="1"/>
          </p:cNvSpPr>
          <p:nvPr/>
        </p:nvSpPr>
        <p:spPr bwMode="auto">
          <a:xfrm>
            <a:off x="280455" y="4164184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6</a:t>
            </a:r>
          </a:p>
        </p:txBody>
      </p:sp>
      <p:sp>
        <p:nvSpPr>
          <p:cNvPr id="35" name="Oval 83"/>
          <p:cNvSpPr>
            <a:spLocks noChangeArrowheads="1"/>
          </p:cNvSpPr>
          <p:nvPr/>
        </p:nvSpPr>
        <p:spPr bwMode="auto">
          <a:xfrm>
            <a:off x="8841995" y="4164184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7</a:t>
            </a:r>
          </a:p>
        </p:txBody>
      </p:sp>
      <p:sp>
        <p:nvSpPr>
          <p:cNvPr id="36" name="Rectangle 88"/>
          <p:cNvSpPr>
            <a:spLocks noChangeArrowheads="1"/>
          </p:cNvSpPr>
          <p:nvPr/>
        </p:nvSpPr>
        <p:spPr bwMode="auto">
          <a:xfrm>
            <a:off x="394590" y="4461744"/>
            <a:ext cx="9176637" cy="2071222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7" name="Oval 83"/>
          <p:cNvSpPr>
            <a:spLocks noChangeArrowheads="1"/>
          </p:cNvSpPr>
          <p:nvPr/>
        </p:nvSpPr>
        <p:spPr bwMode="auto">
          <a:xfrm>
            <a:off x="280455" y="4447712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421386888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/>
              <a:t>KAPSY001U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ko-KR" altLang="en-US" dirty="0"/>
              <a:t>대시보드</a:t>
            </a:r>
            <a:endParaRPr lang="en-US" altLang="ko-KR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ko-KR" altLang="en-US" dirty="0"/>
              <a:t>대시보드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altLang="ko-KR" dirty="0"/>
              <a:t>/</a:t>
            </a:r>
            <a:r>
              <a:rPr lang="ko-KR" altLang="en-US" dirty="0"/>
              <a:t>시스템관리</a:t>
            </a:r>
            <a:r>
              <a:rPr lang="en-US" altLang="ko-KR" dirty="0"/>
              <a:t>/</a:t>
            </a:r>
            <a:r>
              <a:rPr lang="ko-KR" altLang="en-US" dirty="0"/>
              <a:t>대시보드</a:t>
            </a:r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8" name="텍스트 개체 틀 7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50F983-0FBA-4A9B-89C9-6D8B392D2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9028252"/>
              </p:ext>
            </p:extLst>
          </p:nvPr>
        </p:nvGraphicFramePr>
        <p:xfrm>
          <a:off x="9774650" y="1343214"/>
          <a:ext cx="2259242" cy="5242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790">
                  <a:extLst>
                    <a:ext uri="{9D8B030D-6E8A-4147-A177-3AD203B41FA5}">
                      <a16:colId xmlns:a16="http://schemas.microsoft.com/office/drawing/2014/main" val="2853012212"/>
                    </a:ext>
                  </a:extLst>
                </a:gridCol>
                <a:gridCol w="1977452">
                  <a:extLst>
                    <a:ext uri="{9D8B030D-6E8A-4147-A177-3AD203B41FA5}">
                      <a16:colId xmlns:a16="http://schemas.microsoft.com/office/drawing/2014/main" val="4172672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6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(Radio Button)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오류 코드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 API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별 정렬 선택</a:t>
                      </a: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004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(Drown down)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에서 선택한 항목에 따라 다른 내용 노출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baseline="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오류코드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700" b="0" u="none" baseline="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오류코드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선택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API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명 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API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리스트 선택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95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리스트 기준일 노출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Default : </a:t>
                      </a:r>
                      <a:r>
                        <a:rPr lang="ko-KR" altLang="en-US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최근 </a:t>
                      </a:r>
                      <a:r>
                        <a:rPr lang="en-US" altLang="ko-KR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700" b="0" u="non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달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83266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리스트 기준일 필터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당월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기준일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700" b="0" u="none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달전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~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기준일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- 3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개월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기준일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r>
                        <a:rPr lang="ko-KR" altLang="en-US" sz="700" b="0" u="none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달전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~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기준일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- 6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개월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기준일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r>
                        <a:rPr lang="ko-KR" altLang="en-US" sz="700" b="0" u="none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달전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~ 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기준일</a:t>
                      </a: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직접설정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en-US" altLang="ko-KR" sz="700" b="0" u="none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DateRange</a:t>
                      </a:r>
                      <a:r>
                        <a:rPr lang="en-US" altLang="ko-KR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Picker</a:t>
                      </a:r>
                      <a:r>
                        <a:rPr lang="ko-KR" altLang="en-US" sz="700" b="0" u="non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를 통한 기준일 설정</a:t>
                      </a: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06602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오류 코드 노출 테이블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연번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오류 </a:t>
                      </a:r>
                      <a:r>
                        <a:rPr lang="ko-KR" altLang="en-US" sz="700" b="0" u="none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코드</a:t>
                      </a:r>
                      <a:endParaRPr lang="en-US" altLang="ko-KR" sz="700" b="0" u="none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오류 건 수 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내림차순 정렬</a:t>
                      </a:r>
                      <a:r>
                        <a:rPr lang="en-US" altLang="ko-KR" sz="700" b="0" u="none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15365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97451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8689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endParaRPr lang="en-US" altLang="ko-KR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00931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91272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76102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835654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strike="noStrik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</a:t>
                      </a:r>
                      <a:endParaRPr lang="ko-KR" altLang="en-US" sz="700" b="0" strike="noStrik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ts val="1200"/>
                        </a:lnSpc>
                        <a:buFontTx/>
                        <a:buNone/>
                      </a:pPr>
                      <a:endParaRPr lang="ko-KR" altLang="en-US" sz="700" b="0" u="none" strike="noStrik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2312080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latinLnBrk="1">
                        <a:lnSpc>
                          <a:spcPts val="1200"/>
                        </a:lnSpc>
                      </a:pPr>
                      <a:r>
                        <a:rPr lang="en-US" altLang="ko-KR" sz="700" b="0" strike="noStrik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13</a:t>
                      </a:r>
                      <a:endParaRPr lang="ko-KR" altLang="en-US" sz="700" b="0" strike="noStrik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700" b="0" u="none" strike="noStrik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3338012"/>
                  </a:ext>
                </a:extLst>
              </a:tr>
            </a:tbl>
          </a:graphicData>
        </a:graphic>
      </p:graphicFrame>
      <p:sp>
        <p:nvSpPr>
          <p:cNvPr id="56" name="아래쪽 화살표 147">
            <a:extLst>
              <a:ext uri="{FF2B5EF4-FFF2-40B4-BE49-F238E27FC236}">
                <a16:creationId xmlns:a16="http://schemas.microsoft.com/office/drawing/2014/main" id="{2D20D9CC-06AA-4B57-834A-63B1DCC347D8}"/>
              </a:ext>
            </a:extLst>
          </p:cNvPr>
          <p:cNvSpPr/>
          <p:nvPr/>
        </p:nvSpPr>
        <p:spPr>
          <a:xfrm>
            <a:off x="4337360" y="6450911"/>
            <a:ext cx="1258653" cy="393200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212" tIns="33106" rIns="66212" bIns="33106" anchor="ctr"/>
          <a:lstStyle/>
          <a:p>
            <a:pPr algn="ctr" defTabSz="957787">
              <a:defRPr/>
            </a:pPr>
            <a:r>
              <a:rPr lang="ko-KR" altLang="en-US" sz="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다음페이지</a:t>
            </a:r>
            <a:endParaRPr lang="en-US" altLang="ko-KR" sz="7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defTabSz="957787">
              <a:defRPr/>
            </a:pPr>
            <a:r>
              <a:rPr lang="ko-KR" altLang="en-US" sz="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이어짐</a:t>
            </a:r>
          </a:p>
        </p:txBody>
      </p:sp>
      <p:sp>
        <p:nvSpPr>
          <p:cNvPr id="29" name="위쪽 화살표 148">
            <a:extLst>
              <a:ext uri="{FF2B5EF4-FFF2-40B4-BE49-F238E27FC236}">
                <a16:creationId xmlns:a16="http://schemas.microsoft.com/office/drawing/2014/main" id="{B39AB05A-481E-43BC-8A27-3BBA11C06ABB}"/>
              </a:ext>
            </a:extLst>
          </p:cNvPr>
          <p:cNvSpPr/>
          <p:nvPr/>
        </p:nvSpPr>
        <p:spPr>
          <a:xfrm>
            <a:off x="4317860" y="894124"/>
            <a:ext cx="1290838" cy="393200"/>
          </a:xfrm>
          <a:prstGeom prst="up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212" tIns="33106" rIns="66212" bIns="33106" anchor="ctr"/>
          <a:lstStyle/>
          <a:p>
            <a:pPr algn="ctr" defTabSz="957787">
              <a:defRPr/>
            </a:pPr>
            <a:r>
              <a:rPr lang="ko-KR" altLang="en-US" sz="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이전페이지</a:t>
            </a:r>
            <a:endParaRPr lang="en-US" altLang="ko-KR" sz="7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defTabSz="957787">
              <a:defRPr/>
            </a:pPr>
            <a:r>
              <a:rPr lang="ko-KR" altLang="en-US" sz="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이어짐</a:t>
            </a:r>
          </a:p>
        </p:txBody>
      </p:sp>
      <p:graphicFrame>
        <p:nvGraphicFramePr>
          <p:cNvPr id="31" name="Group 299">
            <a:extLst>
              <a:ext uri="{FF2B5EF4-FFF2-40B4-BE49-F238E27FC236}">
                <a16:creationId xmlns:a16="http://schemas.microsoft.com/office/drawing/2014/main" id="{14679276-1DD2-4555-B077-1F3EAE95D8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2795000"/>
              </p:ext>
            </p:extLst>
          </p:nvPr>
        </p:nvGraphicFramePr>
        <p:xfrm>
          <a:off x="407368" y="1357865"/>
          <a:ext cx="9122489" cy="582322"/>
        </p:xfrm>
        <a:graphic>
          <a:graphicData uri="http://schemas.openxmlformats.org/drawingml/2006/table">
            <a:tbl>
              <a:tblPr/>
              <a:tblGrid>
                <a:gridCol w="1440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4291356159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381303507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4081679463"/>
                    </a:ext>
                  </a:extLst>
                </a:gridCol>
                <a:gridCol w="1633657">
                  <a:extLst>
                    <a:ext uri="{9D8B030D-6E8A-4147-A177-3AD203B41FA5}">
                      <a16:colId xmlns:a16="http://schemas.microsoft.com/office/drawing/2014/main" val="4153159501"/>
                    </a:ext>
                  </a:extLst>
                </a:gridCol>
              </a:tblGrid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22:00 ~ 22:59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9,999,999,999,999/10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8617660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23:00 ~ 23:59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999,999,999,999/10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9,999,999,999,999/10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866461"/>
                  </a:ext>
                </a:extLst>
              </a:tr>
            </a:tbl>
          </a:graphicData>
        </a:graphic>
      </p:graphicFrame>
      <p:sp>
        <p:nvSpPr>
          <p:cNvPr id="32" name="자유형 246">
            <a:extLst>
              <a:ext uri="{FF2B5EF4-FFF2-40B4-BE49-F238E27FC236}">
                <a16:creationId xmlns:a16="http://schemas.microsoft.com/office/drawing/2014/main" id="{BED441D3-4600-4A56-AA7F-9A71CB50CE8E}"/>
              </a:ext>
            </a:extLst>
          </p:cNvPr>
          <p:cNvSpPr/>
          <p:nvPr/>
        </p:nvSpPr>
        <p:spPr bwMode="auto">
          <a:xfrm>
            <a:off x="3785128" y="1261934"/>
            <a:ext cx="2619095" cy="215175"/>
          </a:xfrm>
          <a:custGeom>
            <a:avLst/>
            <a:gdLst>
              <a:gd name="connsiteX0" fmla="*/ 0 w 4410075"/>
              <a:gd name="connsiteY0" fmla="*/ 314606 h 362236"/>
              <a:gd name="connsiteX1" fmla="*/ 1362075 w 4410075"/>
              <a:gd name="connsiteY1" fmla="*/ 281 h 362236"/>
              <a:gd name="connsiteX2" fmla="*/ 2667000 w 4410075"/>
              <a:gd name="connsiteY2" fmla="*/ 362231 h 362236"/>
              <a:gd name="connsiteX3" fmla="*/ 4410075 w 4410075"/>
              <a:gd name="connsiteY3" fmla="*/ 9806 h 362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10075" h="362236">
                <a:moveTo>
                  <a:pt x="0" y="314606"/>
                </a:moveTo>
                <a:cubicBezTo>
                  <a:pt x="458787" y="153475"/>
                  <a:pt x="917575" y="-7656"/>
                  <a:pt x="1362075" y="281"/>
                </a:cubicBezTo>
                <a:cubicBezTo>
                  <a:pt x="1806575" y="8218"/>
                  <a:pt x="2159000" y="360644"/>
                  <a:pt x="2667000" y="362231"/>
                </a:cubicBezTo>
                <a:cubicBezTo>
                  <a:pt x="3175000" y="363818"/>
                  <a:pt x="4168775" y="32031"/>
                  <a:pt x="4410075" y="9806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ysDot"/>
            <a:miter lim="800000"/>
            <a:headEnd/>
            <a:tailEnd/>
          </a:ln>
          <a:effectLst/>
        </p:spPr>
        <p:txBody>
          <a:bodyPr vert="horz" wrap="none" lIns="66212" tIns="33106" rIns="66212" bIns="33106" numCol="1" rtlCol="0" anchor="ctr" anchorCtr="0" compatLnSpc="1">
            <a:prstTxWarp prst="textNoShape">
              <a:avLst/>
            </a:prstTxWarp>
          </a:bodyPr>
          <a:lstStyle/>
          <a:p>
            <a:pPr algn="ctr" defTabSz="662117" fontAlgn="base" latinLnBrk="0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생략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07368" y="2160077"/>
            <a:ext cx="8547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오류 분포</a:t>
            </a:r>
          </a:p>
        </p:txBody>
      </p:sp>
      <p:graphicFrame>
        <p:nvGraphicFramePr>
          <p:cNvPr id="36" name="Group 299">
            <a:extLst>
              <a:ext uri="{FF2B5EF4-FFF2-40B4-BE49-F238E27FC236}">
                <a16:creationId xmlns:a16="http://schemas.microsoft.com/office/drawing/2014/main" id="{14679276-1DD2-4555-B077-1F3EAE95D8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1123180"/>
              </p:ext>
            </p:extLst>
          </p:nvPr>
        </p:nvGraphicFramePr>
        <p:xfrm>
          <a:off x="407367" y="2858988"/>
          <a:ext cx="9122489" cy="3493932"/>
        </p:xfrm>
        <a:graphic>
          <a:graphicData uri="http://schemas.openxmlformats.org/drawingml/2006/table">
            <a:tbl>
              <a:tblPr/>
              <a:tblGrid>
                <a:gridCol w="4320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127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77672">
                  <a:extLst>
                    <a:ext uri="{9D8B030D-6E8A-4147-A177-3AD203B41FA5}">
                      <a16:colId xmlns:a16="http://schemas.microsoft.com/office/drawing/2014/main" val="4291356159"/>
                    </a:ext>
                  </a:extLst>
                </a:gridCol>
              </a:tblGrid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No.</a:t>
                      </a: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오류 코드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건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1001 – Invalid Request Format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999,999,999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1002 – Unauthorized Access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888,888,888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2544950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1003 – Quota Exceeded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777,777,777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3921898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1004 – Rate Limit Exceeded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666,666,666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6187772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1005 – Service Unavailable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555,555,555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8377087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1006 – Internal Gateway Error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444,444,444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2535532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1007 – Invalid API Key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333,333,333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8023618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1008 – Backend Service Unreachable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222,222,222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3075587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1009 – Invalid Endpoint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111,111,111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7486119"/>
                  </a:ext>
                </a:extLst>
              </a:tr>
              <a:tr h="291161">
                <a:tc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1010 – Request Timeout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999,999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8747745"/>
                  </a:ext>
                </a:extLst>
              </a:tr>
              <a:tr h="291161">
                <a:tc gridSpan="3">
                  <a:txBody>
                    <a:bodyPr/>
                    <a:lstStyle/>
                    <a:p>
                      <a:pPr marL="0" marR="0" lvl="0" indent="0" algn="ct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Webdings" pitchFamily="18" charset="2"/>
                        </a:rPr>
                        <a:t></a:t>
                      </a:r>
                      <a:r>
                        <a:rPr lang="en-US" altLang="ko-KR" sz="10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◀   </a:t>
                      </a:r>
                      <a:r>
                        <a:rPr lang="en-US" altLang="ko-KR" sz="1000" b="1" u="sng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en-US" altLang="ko-KR" sz="10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2   3   4   5   6   7   8   9   10   ▶ </a:t>
                      </a:r>
                      <a:r>
                        <a:rPr lang="en-US" altLang="ko-KR" sz="10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Webdings" pitchFamily="18" charset="2"/>
                        </a:rPr>
                        <a:t></a:t>
                      </a: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10334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83321" marR="83321" marT="41718" marB="41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0418198"/>
                  </a:ext>
                </a:extLst>
              </a:tr>
            </a:tbl>
          </a:graphicData>
        </a:graphic>
      </p:graphicFrame>
      <p:sp>
        <p:nvSpPr>
          <p:cNvPr id="37" name="모서리가 둥근 직사각형 62"/>
          <p:cNvSpPr>
            <a:spLocks noChangeArrowheads="1"/>
          </p:cNvSpPr>
          <p:nvPr/>
        </p:nvSpPr>
        <p:spPr bwMode="auto">
          <a:xfrm>
            <a:off x="1991544" y="2473160"/>
            <a:ext cx="1584176" cy="26878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89987" tIns="35996" rIns="89987" bIns="35996" anchor="ctr"/>
          <a:lstStyle/>
          <a:p>
            <a:pPr algn="ctr" defTabSz="957263" fontAlgn="base" latinLnBrk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ko-KR" altLang="en-US" sz="10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전체                       ▼</a:t>
            </a:r>
            <a:endParaRPr lang="ko-KR" altLang="en-US" sz="10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412451" y="2492173"/>
            <a:ext cx="18405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2024.12.01 ~ 2024.12.31</a:t>
            </a:r>
            <a:endParaRPr lang="ko-KR" altLang="en-US" sz="11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420426" y="2492173"/>
            <a:ext cx="218681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당월 </a:t>
            </a:r>
            <a:r>
              <a:rPr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| 3</a:t>
            </a:r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개월 </a:t>
            </a:r>
            <a:r>
              <a:rPr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| 6</a:t>
            </a:r>
            <a:r>
              <a:rPr lang="ko-KR" altLang="en-US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개월 </a:t>
            </a:r>
            <a:r>
              <a:rPr lang="en-US" altLang="ko-KR" sz="11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| </a:t>
            </a:r>
            <a:r>
              <a:rPr lang="ko-KR" altLang="en-US" sz="11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직접설정</a:t>
            </a:r>
            <a:endParaRPr lang="ko-KR" altLang="en-US" sz="11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25703" y="2472603"/>
            <a:ext cx="166584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◎ 오류 코드   ○ </a:t>
            </a:r>
            <a:r>
              <a:rPr lang="en-US" altLang="ko-KR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API </a:t>
            </a:r>
            <a:r>
              <a:rPr lang="ko-KR" altLang="en-US" sz="10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명</a:t>
            </a:r>
          </a:p>
        </p:txBody>
      </p:sp>
      <p:sp>
        <p:nvSpPr>
          <p:cNvPr id="20" name="Rectangle 88"/>
          <p:cNvSpPr>
            <a:spLocks noChangeArrowheads="1"/>
          </p:cNvSpPr>
          <p:nvPr/>
        </p:nvSpPr>
        <p:spPr bwMode="auto">
          <a:xfrm>
            <a:off x="325703" y="2492534"/>
            <a:ext cx="1587112" cy="210432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1" name="Oval 83"/>
          <p:cNvSpPr>
            <a:spLocks noChangeArrowheads="1"/>
          </p:cNvSpPr>
          <p:nvPr/>
        </p:nvSpPr>
        <p:spPr bwMode="auto">
          <a:xfrm>
            <a:off x="201068" y="2531590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1</a:t>
            </a:r>
          </a:p>
        </p:txBody>
      </p:sp>
      <p:sp>
        <p:nvSpPr>
          <p:cNvPr id="22" name="Oval 83"/>
          <p:cNvSpPr>
            <a:spLocks noChangeArrowheads="1"/>
          </p:cNvSpPr>
          <p:nvPr/>
        </p:nvSpPr>
        <p:spPr bwMode="auto">
          <a:xfrm>
            <a:off x="1934201" y="2531590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2</a:t>
            </a:r>
          </a:p>
        </p:txBody>
      </p:sp>
      <p:sp>
        <p:nvSpPr>
          <p:cNvPr id="23" name="Rectangle 88"/>
          <p:cNvSpPr>
            <a:spLocks noChangeArrowheads="1"/>
          </p:cNvSpPr>
          <p:nvPr/>
        </p:nvSpPr>
        <p:spPr bwMode="auto">
          <a:xfrm>
            <a:off x="5396451" y="2521006"/>
            <a:ext cx="1701798" cy="210432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4" name="Rectangle 88"/>
          <p:cNvSpPr>
            <a:spLocks noChangeArrowheads="1"/>
          </p:cNvSpPr>
          <p:nvPr/>
        </p:nvSpPr>
        <p:spPr bwMode="auto">
          <a:xfrm>
            <a:off x="7382453" y="2521006"/>
            <a:ext cx="2107991" cy="210432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5" name="Oval 83"/>
          <p:cNvSpPr>
            <a:spLocks noChangeArrowheads="1"/>
          </p:cNvSpPr>
          <p:nvPr/>
        </p:nvSpPr>
        <p:spPr bwMode="auto">
          <a:xfrm>
            <a:off x="5271816" y="2560062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3</a:t>
            </a:r>
          </a:p>
        </p:txBody>
      </p:sp>
      <p:sp>
        <p:nvSpPr>
          <p:cNvPr id="26" name="Oval 83"/>
          <p:cNvSpPr>
            <a:spLocks noChangeArrowheads="1"/>
          </p:cNvSpPr>
          <p:nvPr/>
        </p:nvSpPr>
        <p:spPr bwMode="auto">
          <a:xfrm>
            <a:off x="7249721" y="2560062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4</a:t>
            </a:r>
          </a:p>
        </p:txBody>
      </p:sp>
      <p:sp>
        <p:nvSpPr>
          <p:cNvPr id="30" name="Rectangle 88"/>
          <p:cNvSpPr>
            <a:spLocks noChangeArrowheads="1"/>
          </p:cNvSpPr>
          <p:nvPr/>
        </p:nvSpPr>
        <p:spPr bwMode="auto">
          <a:xfrm>
            <a:off x="394590" y="2845092"/>
            <a:ext cx="9176637" cy="3248204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 lIns="116970" tIns="58485" rIns="116970" bIns="58485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4" name="Oval 83"/>
          <p:cNvSpPr>
            <a:spLocks noChangeArrowheads="1"/>
          </p:cNvSpPr>
          <p:nvPr/>
        </p:nvSpPr>
        <p:spPr bwMode="auto">
          <a:xfrm>
            <a:off x="280455" y="2831060"/>
            <a:ext cx="124635" cy="1236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lIns="0" tIns="0" rIns="0" bIns="0" anchor="ctr"/>
          <a:lstStyle>
            <a:lvl1pPr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defTabSz="1322388" eaLnBrk="0" fontAlgn="base" hangingPunct="0">
              <a:spcBef>
                <a:spcPct val="0"/>
              </a:spcBef>
              <a:spcAft>
                <a:spcPct val="0"/>
              </a:spcAft>
              <a:defRPr kumimoji="1" sz="2600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defTabSz="957263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ko-KR" sz="800" b="1" dirty="0">
                <a:solidFill>
                  <a:prstClr val="white"/>
                </a:solidFill>
                <a:ea typeface="맑은 고딕" panose="020B0503020000020004" pitchFamily="50" charset="-127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149090904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HY견고딕"/>
        <a:ea typeface="HY견고딕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화면설계서_v01">
  <a:themeElements>
    <a:clrScheme name="4_기본 디자인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4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18000" tIns="45720" rIns="18000" bIns="45720" numCol="1" anchor="ctr" anchorCtr="0" compatLnSpc="1">
        <a:prstTxWarp prst="textNoShape">
          <a:avLst/>
        </a:prstTxWarp>
      </a:bodyPr>
      <a:lstStyle>
        <a:defPPr marL="0" marR="0" indent="0" algn="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체" pitchFamily="49" charset="-127"/>
            <a:ea typeface="굴림체" pitchFamily="49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18000" tIns="45720" rIns="18000" bIns="45720" numCol="1" anchor="ctr" anchorCtr="0" compatLnSpc="1">
        <a:prstTxWarp prst="textNoShape">
          <a:avLst/>
        </a:prstTxWarp>
      </a:bodyPr>
      <a:lstStyle>
        <a:defPPr marL="0" marR="0" indent="0" algn="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체" pitchFamily="49" charset="-127"/>
            <a:ea typeface="굴림체" pitchFamily="49" charset="-127"/>
          </a:defRPr>
        </a:defPPr>
      </a:lstStyle>
    </a:lnDef>
  </a:objectDefaults>
  <a:extraClrSchemeLst>
    <a:extraClrScheme>
      <a:clrScheme name="4_기본 디자인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기본 디자인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기본 디자인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기본 디자인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화면설계서_v01">
  <a:themeElements>
    <a:clrScheme name="4_기본 디자인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4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18000" tIns="45720" rIns="18000" bIns="45720" numCol="1" anchor="ctr" anchorCtr="0" compatLnSpc="1">
        <a:prstTxWarp prst="textNoShape">
          <a:avLst/>
        </a:prstTxWarp>
      </a:bodyPr>
      <a:lstStyle>
        <a:defPPr marL="0" marR="0" indent="0" algn="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체" pitchFamily="49" charset="-127"/>
            <a:ea typeface="굴림체" pitchFamily="49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18000" tIns="45720" rIns="18000" bIns="45720" numCol="1" anchor="ctr" anchorCtr="0" compatLnSpc="1">
        <a:prstTxWarp prst="textNoShape">
          <a:avLst/>
        </a:prstTxWarp>
      </a:bodyPr>
      <a:lstStyle>
        <a:defPPr marL="0" marR="0" indent="0" algn="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체" pitchFamily="49" charset="-127"/>
            <a:ea typeface="굴림체" pitchFamily="49" charset="-127"/>
          </a:defRPr>
        </a:defPPr>
      </a:lstStyle>
    </a:lnDef>
  </a:objectDefaults>
  <a:extraClrSchemeLst>
    <a:extraClrScheme>
      <a:clrScheme name="4_기본 디자인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기본 디자인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기본 디자인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기본 디자인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화면설계서_v01</Template>
  <TotalTime>6562</TotalTime>
  <Words>7926</Words>
  <Application>Microsoft Office PowerPoint</Application>
  <PresentationFormat>와이드스크린</PresentationFormat>
  <Paragraphs>3209</Paragraphs>
  <Slides>56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3</vt:i4>
      </vt:variant>
      <vt:variant>
        <vt:lpstr>슬라이드 제목</vt:lpstr>
      </vt:variant>
      <vt:variant>
        <vt:i4>56</vt:i4>
      </vt:variant>
    </vt:vector>
  </HeadingPairs>
  <TitlesOfParts>
    <vt:vector size="66" baseType="lpstr">
      <vt:lpstr>HY견고딕</vt:lpstr>
      <vt:lpstr>HY헤드라인M</vt:lpstr>
      <vt:lpstr>Pretendard</vt:lpstr>
      <vt:lpstr>굴림</vt:lpstr>
      <vt:lpstr>맑은 고딕</vt:lpstr>
      <vt:lpstr>Arial</vt:lpstr>
      <vt:lpstr>Webdings</vt:lpstr>
      <vt:lpstr>기본 디자인</vt:lpstr>
      <vt:lpstr>화면설계서_v01</vt:lpstr>
      <vt:lpstr>1_화면설계서_v01</vt:lpstr>
      <vt:lpstr>PowerPoint 프레젠테이션</vt:lpstr>
      <vt:lpstr> 개정이력</vt:lpstr>
      <vt:lpstr>UI 공통 표준 정의</vt:lpstr>
      <vt:lpstr>PowerPoint 프레젠테이션</vt:lpstr>
      <vt:lpstr>IA</vt:lpstr>
      <vt:lpstr>PowerPoint 프레젠테이션</vt:lpstr>
      <vt:lpstr>대시보드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법인관리</vt:lpstr>
      <vt:lpstr>PowerPoint 프레젠테이션</vt:lpstr>
      <vt:lpstr>PowerPoint 프레젠테이션</vt:lpstr>
      <vt:lpstr>PowerPoint 프레젠테이션</vt:lpstr>
      <vt:lpstr>PowerPoint 프레젠테이션</vt:lpstr>
      <vt:lpstr>사용자 관리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승인 관리</vt:lpstr>
      <vt:lpstr>PowerPoint 프레젠테이션</vt:lpstr>
      <vt:lpstr>PowerPoint 프레젠테이션</vt:lpstr>
      <vt:lpstr>PowerPoint 프레젠테이션</vt:lpstr>
      <vt:lpstr>API 관리</vt:lpstr>
      <vt:lpstr>PowerPoint 프레젠테이션</vt:lpstr>
      <vt:lpstr>PowerPoint 프레젠테이션</vt:lpstr>
      <vt:lpstr>PowerPoint 프레젠테이션</vt:lpstr>
      <vt:lpstr>템플릿 관리</vt:lpstr>
      <vt:lpstr>PowerPoint 프레젠테이션</vt:lpstr>
      <vt:lpstr>PowerPoint 프레젠테이션</vt:lpstr>
      <vt:lpstr>PowerPoint 프레젠테이션</vt:lpstr>
      <vt:lpstr>PowerPoint 프레젠테이션</vt:lpstr>
      <vt:lpstr>게시판 관리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약관 관리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개정이력</dc:title>
  <dc:creator>dykang</dc:creator>
  <cp:lastModifiedBy>Youngkeun Akin Kim</cp:lastModifiedBy>
  <cp:revision>3161</cp:revision>
  <cp:lastPrinted>2024-06-12T04:59:10Z</cp:lastPrinted>
  <dcterms:created xsi:type="dcterms:W3CDTF">2014-09-18T00:04:32Z</dcterms:created>
  <dcterms:modified xsi:type="dcterms:W3CDTF">2024-10-04T03:32:30Z</dcterms:modified>
</cp:coreProperties>
</file>